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29"/>
  </p:notesMasterIdLst>
  <p:handoutMasterIdLst>
    <p:handoutMasterId r:id="rId30"/>
  </p:handoutMasterIdLst>
  <p:sldIdLst>
    <p:sldId id="256" r:id="rId5"/>
    <p:sldId id="268" r:id="rId6"/>
    <p:sldId id="275" r:id="rId7"/>
    <p:sldId id="274" r:id="rId8"/>
    <p:sldId id="273" r:id="rId9"/>
    <p:sldId id="272" r:id="rId10"/>
    <p:sldId id="341" r:id="rId11"/>
    <p:sldId id="278" r:id="rId12"/>
    <p:sldId id="312" r:id="rId13"/>
    <p:sldId id="302" r:id="rId14"/>
    <p:sldId id="280" r:id="rId15"/>
    <p:sldId id="342" r:id="rId16"/>
    <p:sldId id="335" r:id="rId17"/>
    <p:sldId id="331" r:id="rId18"/>
    <p:sldId id="270" r:id="rId19"/>
    <p:sldId id="332" r:id="rId20"/>
    <p:sldId id="343" r:id="rId21"/>
    <p:sldId id="271" r:id="rId22"/>
    <p:sldId id="330" r:id="rId23"/>
    <p:sldId id="311" r:id="rId24"/>
    <p:sldId id="303" r:id="rId25"/>
    <p:sldId id="329" r:id="rId26"/>
    <p:sldId id="258" r:id="rId27"/>
    <p:sldId id="30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nda A. Byers" initials="DAB" lastIdx="11" clrIdx="0">
    <p:extLst>
      <p:ext uri="{19B8F6BF-5375-455C-9EA6-DF929625EA0E}">
        <p15:presenceInfo xmlns:p15="http://schemas.microsoft.com/office/powerpoint/2012/main" userId="S-1-5-21-1215071721-2656033534-4075275078-31412" providerId="AD"/>
      </p:ext>
    </p:extLst>
  </p:cmAuthor>
  <p:cmAuthor id="2" name="Betsy J. Bashore" initials="BJB" lastIdx="6" clrIdx="1">
    <p:extLst>
      <p:ext uri="{19B8F6BF-5375-455C-9EA6-DF929625EA0E}">
        <p15:presenceInfo xmlns:p15="http://schemas.microsoft.com/office/powerpoint/2012/main" userId="S-1-5-21-1215071721-2656033534-4075275078-28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05B05-2A04-4544-9B90-F2FCB5B8670D}" v="3" dt="2023-06-30T17:09:0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2187" autoAdjust="0"/>
  </p:normalViewPr>
  <p:slideViewPr>
    <p:cSldViewPr snapToGrid="0">
      <p:cViewPr varScale="1">
        <p:scale>
          <a:sx n="70" d="100"/>
          <a:sy n="70" d="100"/>
        </p:scale>
        <p:origin x="1829" y="58"/>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nda A. Byers" userId="9336247d-bc1e-45d3-be3c-de5d8fce9088" providerId="ADAL" clId="{E795D1A7-47B8-4A5F-9CFE-A296AD8A4D13}"/>
    <pc:docChg chg="delSld">
      <pc:chgData name="Dorinda A. Byers" userId="9336247d-bc1e-45d3-be3c-de5d8fce9088" providerId="ADAL" clId="{E795D1A7-47B8-4A5F-9CFE-A296AD8A4D13}" dt="2023-06-15T13:52:21.320" v="9" actId="47"/>
      <pc:docMkLst>
        <pc:docMk/>
      </pc:docMkLst>
      <pc:sldChg chg="del">
        <pc:chgData name="Dorinda A. Byers" userId="9336247d-bc1e-45d3-be3c-de5d8fce9088" providerId="ADAL" clId="{E795D1A7-47B8-4A5F-9CFE-A296AD8A4D13}" dt="2023-06-15T13:49:15.153" v="0" actId="47"/>
        <pc:sldMkLst>
          <pc:docMk/>
          <pc:sldMk cId="1665996492" sldId="269"/>
        </pc:sldMkLst>
      </pc:sldChg>
      <pc:sldChg chg="del">
        <pc:chgData name="Dorinda A. Byers" userId="9336247d-bc1e-45d3-be3c-de5d8fce9088" providerId="ADAL" clId="{E795D1A7-47B8-4A5F-9CFE-A296AD8A4D13}" dt="2023-06-15T13:49:40.449" v="1" actId="47"/>
        <pc:sldMkLst>
          <pc:docMk/>
          <pc:sldMk cId="3157637315" sldId="271"/>
        </pc:sldMkLst>
      </pc:sldChg>
      <pc:sldChg chg="del">
        <pc:chgData name="Dorinda A. Byers" userId="9336247d-bc1e-45d3-be3c-de5d8fce9088" providerId="ADAL" clId="{E795D1A7-47B8-4A5F-9CFE-A296AD8A4D13}" dt="2023-06-15T13:50:40.900" v="7" actId="47"/>
        <pc:sldMkLst>
          <pc:docMk/>
          <pc:sldMk cId="2991324839" sldId="297"/>
        </pc:sldMkLst>
      </pc:sldChg>
      <pc:sldChg chg="del">
        <pc:chgData name="Dorinda A. Byers" userId="9336247d-bc1e-45d3-be3c-de5d8fce9088" providerId="ADAL" clId="{E795D1A7-47B8-4A5F-9CFE-A296AD8A4D13}" dt="2023-06-15T13:49:46.583" v="2" actId="47"/>
        <pc:sldMkLst>
          <pc:docMk/>
          <pc:sldMk cId="2637164961" sldId="309"/>
        </pc:sldMkLst>
      </pc:sldChg>
      <pc:sldChg chg="del">
        <pc:chgData name="Dorinda A. Byers" userId="9336247d-bc1e-45d3-be3c-de5d8fce9088" providerId="ADAL" clId="{E795D1A7-47B8-4A5F-9CFE-A296AD8A4D13}" dt="2023-06-15T13:52:21.320" v="9" actId="47"/>
        <pc:sldMkLst>
          <pc:docMk/>
          <pc:sldMk cId="2761148599" sldId="310"/>
        </pc:sldMkLst>
      </pc:sldChg>
      <pc:sldChg chg="del">
        <pc:chgData name="Dorinda A. Byers" userId="9336247d-bc1e-45d3-be3c-de5d8fce9088" providerId="ADAL" clId="{E795D1A7-47B8-4A5F-9CFE-A296AD8A4D13}" dt="2023-06-15T13:50:33.316" v="6" actId="47"/>
        <pc:sldMkLst>
          <pc:docMk/>
          <pc:sldMk cId="237523405" sldId="313"/>
        </pc:sldMkLst>
      </pc:sldChg>
      <pc:sldChg chg="del">
        <pc:chgData name="Dorinda A. Byers" userId="9336247d-bc1e-45d3-be3c-de5d8fce9088" providerId="ADAL" clId="{E795D1A7-47B8-4A5F-9CFE-A296AD8A4D13}" dt="2023-06-15T13:50:04.325" v="3" actId="47"/>
        <pc:sldMkLst>
          <pc:docMk/>
          <pc:sldMk cId="1850323050" sldId="315"/>
        </pc:sldMkLst>
      </pc:sldChg>
      <pc:sldChg chg="del">
        <pc:chgData name="Dorinda A. Byers" userId="9336247d-bc1e-45d3-be3c-de5d8fce9088" providerId="ADAL" clId="{E795D1A7-47B8-4A5F-9CFE-A296AD8A4D13}" dt="2023-06-15T13:50:20.473" v="4" actId="47"/>
        <pc:sldMkLst>
          <pc:docMk/>
          <pc:sldMk cId="2289385207" sldId="333"/>
        </pc:sldMkLst>
      </pc:sldChg>
      <pc:sldChg chg="del">
        <pc:chgData name="Dorinda A. Byers" userId="9336247d-bc1e-45d3-be3c-de5d8fce9088" providerId="ADAL" clId="{E795D1A7-47B8-4A5F-9CFE-A296AD8A4D13}" dt="2023-06-15T13:50:27.418" v="5" actId="47"/>
        <pc:sldMkLst>
          <pc:docMk/>
          <pc:sldMk cId="1998847492" sldId="334"/>
        </pc:sldMkLst>
      </pc:sldChg>
      <pc:sldChg chg="del">
        <pc:chgData name="Dorinda A. Byers" userId="9336247d-bc1e-45d3-be3c-de5d8fce9088" providerId="ADAL" clId="{E795D1A7-47B8-4A5F-9CFE-A296AD8A4D13}" dt="2023-06-15T13:51:31.879" v="8" actId="47"/>
        <pc:sldMkLst>
          <pc:docMk/>
          <pc:sldMk cId="2226619031" sldId="343"/>
        </pc:sldMkLst>
      </pc:sldChg>
    </pc:docChg>
  </pc:docChgLst>
  <pc:docChgLst>
    <pc:chgData name="Dorinda A. Byers" userId="9336247d-bc1e-45d3-be3c-de5d8fce9088" providerId="ADAL" clId="{8C5B59D2-85BE-434C-9437-CCFBEC4C96A3}"/>
    <pc:docChg chg="modSld">
      <pc:chgData name="Dorinda A. Byers" userId="9336247d-bc1e-45d3-be3c-de5d8fce9088" providerId="ADAL" clId="{8C5B59D2-85BE-434C-9437-CCFBEC4C96A3}" dt="2023-05-24T13:14:33.080" v="1" actId="6549"/>
      <pc:docMkLst>
        <pc:docMk/>
      </pc:docMkLst>
      <pc:sldChg chg="modNotesTx">
        <pc:chgData name="Dorinda A. Byers" userId="9336247d-bc1e-45d3-be3c-de5d8fce9088" providerId="ADAL" clId="{8C5B59D2-85BE-434C-9437-CCFBEC4C96A3}" dt="2023-05-24T13:13:33.176" v="0" actId="6549"/>
        <pc:sldMkLst>
          <pc:docMk/>
          <pc:sldMk cId="2005365571" sldId="268"/>
        </pc:sldMkLst>
      </pc:sldChg>
      <pc:sldChg chg="modNotesTx">
        <pc:chgData name="Dorinda A. Byers" userId="9336247d-bc1e-45d3-be3c-de5d8fce9088" providerId="ADAL" clId="{8C5B59D2-85BE-434C-9437-CCFBEC4C96A3}" dt="2023-05-24T13:14:33.080" v="1" actId="6549"/>
        <pc:sldMkLst>
          <pc:docMk/>
          <pc:sldMk cId="2991324839" sldId="297"/>
        </pc:sldMkLst>
      </pc:sldChg>
    </pc:docChg>
  </pc:docChgLst>
  <pc:docChgLst>
    <pc:chgData name="Dorinda A. Byers" userId="9336247d-bc1e-45d3-be3c-de5d8fce9088" providerId="ADAL" clId="{60605B05-2A04-4544-9B90-F2FCB5B8670D}"/>
    <pc:docChg chg="undo custSel addSld modSld">
      <pc:chgData name="Dorinda A. Byers" userId="9336247d-bc1e-45d3-be3c-de5d8fce9088" providerId="ADAL" clId="{60605B05-2A04-4544-9B90-F2FCB5B8670D}" dt="2023-07-03T20:37:34.135" v="10"/>
      <pc:docMkLst>
        <pc:docMk/>
      </pc:docMkLst>
      <pc:sldChg chg="modSp add mod">
        <pc:chgData name="Dorinda A. Byers" userId="9336247d-bc1e-45d3-be3c-de5d8fce9088" providerId="ADAL" clId="{60605B05-2A04-4544-9B90-F2FCB5B8670D}" dt="2023-06-28T20:31:59.594" v="5" actId="14100"/>
        <pc:sldMkLst>
          <pc:docMk/>
          <pc:sldMk cId="104951196" sldId="258"/>
        </pc:sldMkLst>
        <pc:picChg chg="mod">
          <ac:chgData name="Dorinda A. Byers" userId="9336247d-bc1e-45d3-be3c-de5d8fce9088" providerId="ADAL" clId="{60605B05-2A04-4544-9B90-F2FCB5B8670D}" dt="2023-06-28T20:31:59.594" v="5" actId="14100"/>
          <ac:picMkLst>
            <pc:docMk/>
            <pc:sldMk cId="104951196" sldId="258"/>
            <ac:picMk id="6" creationId="{8F5C30CC-AD2E-20B4-1132-F18E965DFD7D}"/>
          </ac:picMkLst>
        </pc:picChg>
      </pc:sldChg>
      <pc:sldChg chg="addSp delSp mod">
        <pc:chgData name="Dorinda A. Byers" userId="9336247d-bc1e-45d3-be3c-de5d8fce9088" providerId="ADAL" clId="{60605B05-2A04-4544-9B90-F2FCB5B8670D}" dt="2023-06-30T17:08:48.779" v="7" actId="22"/>
        <pc:sldMkLst>
          <pc:docMk/>
          <pc:sldMk cId="1624708768" sldId="270"/>
        </pc:sldMkLst>
        <pc:spChg chg="add del">
          <ac:chgData name="Dorinda A. Byers" userId="9336247d-bc1e-45d3-be3c-de5d8fce9088" providerId="ADAL" clId="{60605B05-2A04-4544-9B90-F2FCB5B8670D}" dt="2023-06-30T17:08:48.779" v="7" actId="22"/>
          <ac:spMkLst>
            <pc:docMk/>
            <pc:sldMk cId="1624708768" sldId="270"/>
            <ac:spMk id="4" creationId="{27FD8475-D152-9C03-289A-F6ECD89A36DF}"/>
          </ac:spMkLst>
        </pc:spChg>
      </pc:sldChg>
      <pc:sldChg chg="modSp add mod modNotesTx">
        <pc:chgData name="Dorinda A. Byers" userId="9336247d-bc1e-45d3-be3c-de5d8fce9088" providerId="ADAL" clId="{60605B05-2A04-4544-9B90-F2FCB5B8670D}" dt="2023-07-03T20:34:22.717" v="9"/>
        <pc:sldMkLst>
          <pc:docMk/>
          <pc:sldMk cId="580309760" sldId="271"/>
        </pc:sldMkLst>
        <pc:spChg chg="mod">
          <ac:chgData name="Dorinda A. Byers" userId="9336247d-bc1e-45d3-be3c-de5d8fce9088" providerId="ADAL" clId="{60605B05-2A04-4544-9B90-F2FCB5B8670D}" dt="2023-06-27T15:16:28.051" v="2" actId="14100"/>
          <ac:spMkLst>
            <pc:docMk/>
            <pc:sldMk cId="580309760" sldId="271"/>
            <ac:spMk id="8" creationId="{2E029D8A-330B-0521-C2B2-0DD8DCCEDCEB}"/>
          </ac:spMkLst>
        </pc:spChg>
      </pc:sldChg>
      <pc:sldChg chg="mod modShow">
        <pc:chgData name="Dorinda A. Byers" userId="9336247d-bc1e-45d3-be3c-de5d8fce9088" providerId="ADAL" clId="{60605B05-2A04-4544-9B90-F2FCB5B8670D}" dt="2023-06-27T15:15:57.504" v="0" actId="729"/>
        <pc:sldMkLst>
          <pc:docMk/>
          <pc:sldMk cId="889590181" sldId="332"/>
        </pc:sldMkLst>
      </pc:sldChg>
      <pc:sldChg chg="mod modShow modNotesTx">
        <pc:chgData name="Dorinda A. Byers" userId="9336247d-bc1e-45d3-be3c-de5d8fce9088" providerId="ADAL" clId="{60605B05-2A04-4544-9B90-F2FCB5B8670D}" dt="2023-07-03T20:37:34.135" v="10"/>
        <pc:sldMkLst>
          <pc:docMk/>
          <pc:sldMk cId="1248471055" sldId="335"/>
        </pc:sldMkLst>
      </pc:sldChg>
      <pc:sldChg chg="add">
        <pc:chgData name="Dorinda A. Byers" userId="9336247d-bc1e-45d3-be3c-de5d8fce9088" providerId="ADAL" clId="{60605B05-2A04-4544-9B90-F2FCB5B8670D}" dt="2023-06-30T17:09:02.383" v="8"/>
        <pc:sldMkLst>
          <pc:docMk/>
          <pc:sldMk cId="1739531020" sldId="343"/>
        </pc:sldMkLst>
      </pc:sldChg>
    </pc:docChg>
  </pc:docChgLst>
  <pc:docChgLst>
    <pc:chgData name="Dorinda A. Byers" userId="9336247d-bc1e-45d3-be3c-de5d8fce9088" providerId="ADAL" clId="{617A3472-FBE4-4678-A5C7-9C452624D807}"/>
    <pc:docChg chg="modSld">
      <pc:chgData name="Dorinda A. Byers" userId="9336247d-bc1e-45d3-be3c-de5d8fce9088" providerId="ADAL" clId="{617A3472-FBE4-4678-A5C7-9C452624D807}" dt="2023-04-20T19:10:51.784" v="0" actId="6549"/>
      <pc:docMkLst>
        <pc:docMk/>
      </pc:docMkLst>
      <pc:sldChg chg="modNotesTx">
        <pc:chgData name="Dorinda A. Byers" userId="9336247d-bc1e-45d3-be3c-de5d8fce9088" providerId="ADAL" clId="{617A3472-FBE4-4678-A5C7-9C452624D807}" dt="2023-04-20T19:10:51.784" v="0" actId="6549"/>
        <pc:sldMkLst>
          <pc:docMk/>
          <pc:sldMk cId="718992045" sldId="303"/>
        </pc:sldMkLst>
      </pc:sldChg>
    </pc:docChg>
  </pc:docChgLst>
  <pc:docChgLst>
    <pc:chgData name="Jillian B. Flowers" userId="37174f73-0f7b-4a6b-b0ef-95dd638429a3" providerId="ADAL" clId="{050A8BC8-786A-4DE3-9FC0-4F8E10430261}"/>
    <pc:docChg chg="custSel modSld">
      <pc:chgData name="Jillian B. Flowers" userId="37174f73-0f7b-4a6b-b0ef-95dd638429a3" providerId="ADAL" clId="{050A8BC8-786A-4DE3-9FC0-4F8E10430261}" dt="2023-04-13T16:12:57.510" v="111" actId="20577"/>
      <pc:docMkLst>
        <pc:docMk/>
      </pc:docMkLst>
      <pc:sldChg chg="modSp mod">
        <pc:chgData name="Jillian B. Flowers" userId="37174f73-0f7b-4a6b-b0ef-95dd638429a3" providerId="ADAL" clId="{050A8BC8-786A-4DE3-9FC0-4F8E10430261}" dt="2023-04-13T16:12:57.510" v="111" actId="20577"/>
        <pc:sldMkLst>
          <pc:docMk/>
          <pc:sldMk cId="305591978" sldId="302"/>
        </pc:sldMkLst>
        <pc:spChg chg="mod">
          <ac:chgData name="Jillian B. Flowers" userId="37174f73-0f7b-4a6b-b0ef-95dd638429a3" providerId="ADAL" clId="{050A8BC8-786A-4DE3-9FC0-4F8E10430261}" dt="2023-04-13T16:12:57.510" v="111" actId="20577"/>
          <ac:spMkLst>
            <pc:docMk/>
            <pc:sldMk cId="305591978" sldId="302"/>
            <ac:spMk id="9" creationId="{00000000-0000-0000-0000-000000000000}"/>
          </ac:spMkLst>
        </pc:spChg>
      </pc:sldChg>
      <pc:sldChg chg="modSp mod modNotesTx">
        <pc:chgData name="Jillian B. Flowers" userId="37174f73-0f7b-4a6b-b0ef-95dd638429a3" providerId="ADAL" clId="{050A8BC8-786A-4DE3-9FC0-4F8E10430261}" dt="2023-04-04T19:37:27.278" v="96" actId="20577"/>
        <pc:sldMkLst>
          <pc:docMk/>
          <pc:sldMk cId="4261438932" sldId="311"/>
        </pc:sldMkLst>
        <pc:spChg chg="mod">
          <ac:chgData name="Jillian B. Flowers" userId="37174f73-0f7b-4a6b-b0ef-95dd638429a3" providerId="ADAL" clId="{050A8BC8-786A-4DE3-9FC0-4F8E10430261}" dt="2023-04-04T19:36:52.267" v="93" actId="1076"/>
          <ac:spMkLst>
            <pc:docMk/>
            <pc:sldMk cId="4261438932" sldId="311"/>
            <ac:spMk id="9" creationId="{00000000-0000-0000-0000-000000000000}"/>
          </ac:spMkLst>
        </pc:spChg>
      </pc:sldChg>
      <pc:sldChg chg="addSp delSp modSp mod">
        <pc:chgData name="Jillian B. Flowers" userId="37174f73-0f7b-4a6b-b0ef-95dd638429a3" providerId="ADAL" clId="{050A8BC8-786A-4DE3-9FC0-4F8E10430261}" dt="2023-04-04T19:34:11.722" v="3" actId="1076"/>
        <pc:sldMkLst>
          <pc:docMk/>
          <pc:sldMk cId="1148994392" sldId="312"/>
        </pc:sldMkLst>
        <pc:spChg chg="mod">
          <ac:chgData name="Jillian B. Flowers" userId="37174f73-0f7b-4a6b-b0ef-95dd638429a3" providerId="ADAL" clId="{050A8BC8-786A-4DE3-9FC0-4F8E10430261}" dt="2023-04-04T19:34:11.722" v="3" actId="1076"/>
          <ac:spMkLst>
            <pc:docMk/>
            <pc:sldMk cId="1148994392" sldId="312"/>
            <ac:spMk id="2" creationId="{00000000-0000-0000-0000-000000000000}"/>
          </ac:spMkLst>
        </pc:spChg>
        <pc:spChg chg="add mod">
          <ac:chgData name="Jillian B. Flowers" userId="37174f73-0f7b-4a6b-b0ef-95dd638429a3" providerId="ADAL" clId="{050A8BC8-786A-4DE3-9FC0-4F8E10430261}" dt="2023-04-04T19:34:08.395" v="2" actId="1076"/>
          <ac:spMkLst>
            <pc:docMk/>
            <pc:sldMk cId="1148994392" sldId="312"/>
            <ac:spMk id="4" creationId="{2BEA9063-8FDE-6302-49C0-D6801C33EF27}"/>
          </ac:spMkLst>
        </pc:spChg>
        <pc:spChg chg="del">
          <ac:chgData name="Jillian B. Flowers" userId="37174f73-0f7b-4a6b-b0ef-95dd638429a3" providerId="ADAL" clId="{050A8BC8-786A-4DE3-9FC0-4F8E10430261}" dt="2023-04-04T19:33:55.535" v="0" actId="478"/>
          <ac:spMkLst>
            <pc:docMk/>
            <pc:sldMk cId="1148994392" sldId="312"/>
            <ac:spMk id="5" creationId="{00000000-0000-0000-0000-000000000000}"/>
          </ac:spMkLst>
        </pc:spChg>
      </pc:sldChg>
      <pc:sldChg chg="modSp mod modNotesTx">
        <pc:chgData name="Jillian B. Flowers" userId="37174f73-0f7b-4a6b-b0ef-95dd638429a3" providerId="ADAL" clId="{050A8BC8-786A-4DE3-9FC0-4F8E10430261}" dt="2023-04-04T19:36:12.528" v="90"/>
        <pc:sldMkLst>
          <pc:docMk/>
          <pc:sldMk cId="1850323050" sldId="315"/>
        </pc:sldMkLst>
        <pc:spChg chg="mod">
          <ac:chgData name="Jillian B. Flowers" userId="37174f73-0f7b-4a6b-b0ef-95dd638429a3" providerId="ADAL" clId="{050A8BC8-786A-4DE3-9FC0-4F8E10430261}" dt="2023-04-04T19:35:53.127" v="89" actId="1076"/>
          <ac:spMkLst>
            <pc:docMk/>
            <pc:sldMk cId="1850323050" sldId="315"/>
            <ac:spMk id="4" creationId="{00000000-0000-0000-0000-000000000000}"/>
          </ac:spMkLst>
        </pc:spChg>
      </pc:sldChg>
    </pc:docChg>
  </pc:docChgLst>
  <pc:docChgLst>
    <pc:chgData name="Dorinda A. Byers" userId="9336247d-bc1e-45d3-be3c-de5d8fce9088" providerId="ADAL" clId="{A67053BB-F680-4EFC-B19A-DCF4C48BE6B4}"/>
    <pc:docChg chg="addSld delSld modSld">
      <pc:chgData name="Dorinda A. Byers" userId="9336247d-bc1e-45d3-be3c-de5d8fce9088" providerId="ADAL" clId="{A67053BB-F680-4EFC-B19A-DCF4C48BE6B4}" dt="2023-06-06T13:39:36.588" v="19" actId="6549"/>
      <pc:docMkLst>
        <pc:docMk/>
      </pc:docMkLst>
      <pc:sldChg chg="modNotesTx">
        <pc:chgData name="Dorinda A. Byers" userId="9336247d-bc1e-45d3-be3c-de5d8fce9088" providerId="ADAL" clId="{A67053BB-F680-4EFC-B19A-DCF4C48BE6B4}" dt="2023-05-25T16:19:42.270" v="5"/>
        <pc:sldMkLst>
          <pc:docMk/>
          <pc:sldMk cId="3950061939" sldId="273"/>
        </pc:sldMkLst>
      </pc:sldChg>
      <pc:sldChg chg="del">
        <pc:chgData name="Dorinda A. Byers" userId="9336247d-bc1e-45d3-be3c-de5d8fce9088" providerId="ADAL" clId="{A67053BB-F680-4EFC-B19A-DCF4C48BE6B4}" dt="2023-05-25T16:20:42.326" v="7" actId="47"/>
        <pc:sldMkLst>
          <pc:docMk/>
          <pc:sldMk cId="3148329415" sldId="277"/>
        </pc:sldMkLst>
      </pc:sldChg>
      <pc:sldChg chg="del">
        <pc:chgData name="Dorinda A. Byers" userId="9336247d-bc1e-45d3-be3c-de5d8fce9088" providerId="ADAL" clId="{A67053BB-F680-4EFC-B19A-DCF4C48BE6B4}" dt="2023-05-25T16:24:02.566" v="13" actId="47"/>
        <pc:sldMkLst>
          <pc:docMk/>
          <pc:sldMk cId="3348127547" sldId="282"/>
        </pc:sldMkLst>
      </pc:sldChg>
      <pc:sldChg chg="modSp mod">
        <pc:chgData name="Dorinda A. Byers" userId="9336247d-bc1e-45d3-be3c-de5d8fce9088" providerId="ADAL" clId="{A67053BB-F680-4EFC-B19A-DCF4C48BE6B4}" dt="2023-05-25T16:22:38.223" v="11" actId="255"/>
        <pc:sldMkLst>
          <pc:docMk/>
          <pc:sldMk cId="1148994392" sldId="312"/>
        </pc:sldMkLst>
        <pc:spChg chg="mod">
          <ac:chgData name="Dorinda A. Byers" userId="9336247d-bc1e-45d3-be3c-de5d8fce9088" providerId="ADAL" clId="{A67053BB-F680-4EFC-B19A-DCF4C48BE6B4}" dt="2023-05-25T16:22:38.223" v="11" actId="255"/>
          <ac:spMkLst>
            <pc:docMk/>
            <pc:sldMk cId="1148994392" sldId="312"/>
            <ac:spMk id="4" creationId="{2BEA9063-8FDE-6302-49C0-D6801C33EF27}"/>
          </ac:spMkLst>
        </pc:spChg>
      </pc:sldChg>
      <pc:sldChg chg="mod modShow">
        <pc:chgData name="Dorinda A. Byers" userId="9336247d-bc1e-45d3-be3c-de5d8fce9088" providerId="ADAL" clId="{A67053BB-F680-4EFC-B19A-DCF4C48BE6B4}" dt="2023-05-24T13:15:19.883" v="1" actId="729"/>
        <pc:sldMkLst>
          <pc:docMk/>
          <pc:sldMk cId="889590181" sldId="332"/>
        </pc:sldMkLst>
      </pc:sldChg>
      <pc:sldChg chg="mod modShow">
        <pc:chgData name="Dorinda A. Byers" userId="9336247d-bc1e-45d3-be3c-de5d8fce9088" providerId="ADAL" clId="{A67053BB-F680-4EFC-B19A-DCF4C48BE6B4}" dt="2023-05-24T13:15:13.503" v="0" actId="729"/>
        <pc:sldMkLst>
          <pc:docMk/>
          <pc:sldMk cId="2289385207" sldId="333"/>
        </pc:sldMkLst>
      </pc:sldChg>
      <pc:sldChg chg="mod modShow">
        <pc:chgData name="Dorinda A. Byers" userId="9336247d-bc1e-45d3-be3c-de5d8fce9088" providerId="ADAL" clId="{A67053BB-F680-4EFC-B19A-DCF4C48BE6B4}" dt="2023-05-24T13:15:28.794" v="2" actId="729"/>
        <pc:sldMkLst>
          <pc:docMk/>
          <pc:sldMk cId="1998847492" sldId="334"/>
        </pc:sldMkLst>
      </pc:sldChg>
      <pc:sldChg chg="mod modShow">
        <pc:chgData name="Dorinda A. Byers" userId="9336247d-bc1e-45d3-be3c-de5d8fce9088" providerId="ADAL" clId="{A67053BB-F680-4EFC-B19A-DCF4C48BE6B4}" dt="2023-05-24T13:15:45.627" v="3" actId="729"/>
        <pc:sldMkLst>
          <pc:docMk/>
          <pc:sldMk cId="1248471055" sldId="335"/>
        </pc:sldMkLst>
      </pc:sldChg>
      <pc:sldChg chg="add">
        <pc:chgData name="Dorinda A. Byers" userId="9336247d-bc1e-45d3-be3c-de5d8fce9088" providerId="ADAL" clId="{A67053BB-F680-4EFC-B19A-DCF4C48BE6B4}" dt="2023-05-25T16:20:34.798" v="6"/>
        <pc:sldMkLst>
          <pc:docMk/>
          <pc:sldMk cId="3706708677" sldId="341"/>
        </pc:sldMkLst>
      </pc:sldChg>
      <pc:sldChg chg="add modNotesTx">
        <pc:chgData name="Dorinda A. Byers" userId="9336247d-bc1e-45d3-be3c-de5d8fce9088" providerId="ADAL" clId="{A67053BB-F680-4EFC-B19A-DCF4C48BE6B4}" dt="2023-06-06T13:39:36.588" v="19" actId="6549"/>
        <pc:sldMkLst>
          <pc:docMk/>
          <pc:sldMk cId="4228402372" sldId="342"/>
        </pc:sldMkLst>
      </pc:sldChg>
      <pc:sldChg chg="add">
        <pc:chgData name="Dorinda A. Byers" userId="9336247d-bc1e-45d3-be3c-de5d8fce9088" providerId="ADAL" clId="{A67053BB-F680-4EFC-B19A-DCF4C48BE6B4}" dt="2023-05-25T16:24:35.869" v="14"/>
        <pc:sldMkLst>
          <pc:docMk/>
          <pc:sldMk cId="2226619031"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B46D61E-FD90-416A-9028-1B3F4D4A1948}" type="datetimeFigureOut">
              <a:rPr lang="en-US" smtClean="0"/>
              <a:t>7/3/2023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10CBD7-FD1B-442F-BF38-E66A5C11EE2B}" type="slidenum">
              <a:rPr lang="en-US" smtClean="0"/>
              <a:t>‹#›</a:t>
            </a:fld>
            <a:endParaRPr lang="en-US"/>
          </a:p>
        </p:txBody>
      </p:sp>
    </p:spTree>
    <p:extLst>
      <p:ext uri="{BB962C8B-B14F-4D97-AF65-F5344CB8AC3E}">
        <p14:creationId xmlns:p14="http://schemas.microsoft.com/office/powerpoint/2010/main" val="3584890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A0D8B4-5E5C-4A8B-AC1E-F0FC41F2C669}" type="datetimeFigureOut">
              <a:rPr lang="en-US" smtClean="0"/>
              <a:t>7/3/2023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40E1AE-94E8-4791-837A-5A9DCFAADF35}" type="slidenum">
              <a:rPr lang="en-US" smtClean="0"/>
              <a:t>‹#›</a:t>
            </a:fld>
            <a:endParaRPr lang="en-US"/>
          </a:p>
        </p:txBody>
      </p:sp>
    </p:spTree>
    <p:extLst>
      <p:ext uri="{BB962C8B-B14F-4D97-AF65-F5344CB8AC3E}">
        <p14:creationId xmlns:p14="http://schemas.microsoft.com/office/powerpoint/2010/main" val="155617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a:t>
            </a:r>
            <a:r>
              <a:rPr lang="en-US" b="1" dirty="0"/>
              <a:t>WE PROVIDE </a:t>
            </a:r>
            <a:r>
              <a:rPr lang="en-US" dirty="0"/>
              <a:t>independent, objective, and meaningful answers to questions about government performance. Our aim is to hold agencies accountable for their policy implementation, program management, and expenditure of public funds. </a:t>
            </a:r>
            <a:r>
              <a:rPr lang="en-US" baseline="0" dirty="0"/>
              <a:t>What is obvious in your world that to the rest of us may be extremely unobvious?  We are going to talk today about how we shine a light on operations and bring fresh perspective and insights to improve them for employees, clients, and the public.</a:t>
            </a:r>
            <a:endParaRPr lang="en-US" dirty="0"/>
          </a:p>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1</a:t>
            </a:fld>
            <a:endParaRPr lang="en-US" dirty="0"/>
          </a:p>
        </p:txBody>
      </p:sp>
    </p:spTree>
    <p:extLst>
      <p:ext uri="{BB962C8B-B14F-4D97-AF65-F5344CB8AC3E}">
        <p14:creationId xmlns:p14="http://schemas.microsoft.com/office/powerpoint/2010/main" val="152332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211D1E"/>
                </a:solidFill>
                <a:latin typeface="Helvetica 45 Light"/>
              </a:rPr>
              <a:t>Our audit work is conducted in accordance with government auditing standards issued by the U.S. Comptroller General. Those standards require that we plan and perform the audit to obtain sufficient, appropriate evidence to provide a reasonable basis for our findings and conclusions based on our audit objectives. </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Some of our key standards and practices are:</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Integrity - Providing independent assurance on success claimed by government</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Accountability  - Helping to hold the executive to account for its performance</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Transparency - By publishing new information, we can shine a light on how public resources are used</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New insights - Applying analytical techniques that have not yet been used by government; Sharing best practices from Ohio and nationwide; Offering insight based on experience of auditing similar activities in other departments. </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Making practical recommendations - Including recommendations in performance audit reports that enable the audited entity to improve its performance</a:t>
            </a:r>
          </a:p>
          <a:p>
            <a:pPr defTabSz="931774">
              <a:defRPr/>
            </a:pPr>
            <a:endParaRPr lang="en-US" dirty="0">
              <a:solidFill>
                <a:srgbClr val="211D1E"/>
              </a:solidFill>
              <a:latin typeface="Helvetica 45 Light"/>
            </a:endParaRPr>
          </a:p>
          <a:p>
            <a:pPr defTabSz="931774">
              <a:defRPr/>
            </a:pPr>
            <a:r>
              <a:rPr lang="en-US" dirty="0">
                <a:solidFill>
                  <a:srgbClr val="211D1E"/>
                </a:solidFill>
                <a:latin typeface="Helvetica 45 Light"/>
              </a:rPr>
              <a:t>Clarifying complexity - Providing an easy-to-digest summary of complex topics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10</a:t>
            </a:fld>
            <a:endParaRPr lang="en-US"/>
          </a:p>
        </p:txBody>
      </p:sp>
    </p:spTree>
    <p:extLst>
      <p:ext uri="{BB962C8B-B14F-4D97-AF65-F5344CB8AC3E}">
        <p14:creationId xmlns:p14="http://schemas.microsoft.com/office/powerpoint/2010/main" val="133359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most performance audits answer a combination of these types of questions.  OPT performs audits that evaluate the efficiency of operations and the effectiveness of programs, and can range from an audit of a specific case or individual to an audit of an entire agency. </a:t>
            </a:r>
          </a:p>
          <a:p>
            <a:endParaRPr lang="en-US" dirty="0"/>
          </a:p>
          <a:p>
            <a:r>
              <a:rPr lang="en-US" dirty="0"/>
              <a:t>Performance audits can also measure operational compliance to given criteria such as state/federal law, administrative rule, or policy and the adequacy of such standards.  These audits typically compare how a state agency or program is currently working to how it should be working. </a:t>
            </a:r>
          </a:p>
          <a:p>
            <a:endParaRPr lang="en-US" dirty="0"/>
          </a:p>
          <a:p>
            <a:r>
              <a:rPr lang="en-US" dirty="0"/>
              <a:t>Simply stated, performance audits provide information to aid those responsible for initiating corrective action in order to improve effectiveness of operation, safeguarding of public assets, and the efficient delivery of government services.</a:t>
            </a:r>
          </a:p>
          <a:p>
            <a:endParaRPr lang="en-US" dirty="0"/>
          </a:p>
          <a:p>
            <a:pPr defTabSz="931774">
              <a:defRPr/>
            </a:pPr>
            <a:r>
              <a:rPr lang="en-US" dirty="0"/>
              <a:t>The Auditor of State seeks partial direct cost recovery and subsidizes local government work through an appropriation from the state of Ohio.  Local rates are $41 per hour and state are $85 per hour.  </a:t>
            </a:r>
          </a:p>
          <a:p>
            <a:endParaRPr lang="en-US" dirty="0"/>
          </a:p>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11</a:t>
            </a:fld>
            <a:endParaRPr lang="en-US"/>
          </a:p>
        </p:txBody>
      </p:sp>
    </p:spTree>
    <p:extLst>
      <p:ext uri="{BB962C8B-B14F-4D97-AF65-F5344CB8AC3E}">
        <p14:creationId xmlns:p14="http://schemas.microsoft.com/office/powerpoint/2010/main" val="104658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Our programs and agencies are like closets.  Over time, they are filled with things we no longer use - things that don't fit.  Every once in awhile, they need to be cleaned out.  We help lead change and clean out closets.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indent="0">
              <a:lnSpc>
                <a:spcPct val="100000"/>
              </a:lnSpc>
              <a:buFont typeface="Arial" panose="020B0604020202020204" pitchFamily="34" charset="0"/>
              <a:buNone/>
            </a:pPr>
            <a:r>
              <a:rPr lang="en-US" sz="1200" kern="1200" dirty="0">
                <a:solidFill>
                  <a:schemeClr val="tx1"/>
                </a:solidFill>
                <a:latin typeface="+mn-lt"/>
                <a:ea typeface="+mn-ea"/>
                <a:cs typeface="+mn-cs"/>
              </a:rPr>
              <a:t>Because agency employees are the primary source of information during an audit, cooperation is critical to success. Our clients help us by:</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Attending and participating in requested meetings and conferences. Full and complete disclosure of information speeds the audit process and helps us produce an accurate and useful report.</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Providing on-site workspace for our staff.</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Complying with information requests in a timely manner.</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Providing comments on the report by the established deadline; if not met, we may be forced to publish the report without client comments and note the lack of response.</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Submitting evidence supporting any factual errors cited in your comments to comply with our report documentation requirements.</a:t>
            </a:r>
          </a:p>
          <a:p>
            <a:pPr>
              <a:lnSpc>
                <a:spcPct val="100000"/>
              </a:lnSpc>
            </a:pPr>
            <a:endParaRPr lang="en-US" sz="1200" kern="1200" dirty="0">
              <a:solidFill>
                <a:schemeClr val="tx1"/>
              </a:solidFill>
              <a:latin typeface="+mn-lt"/>
              <a:ea typeface="+mn-ea"/>
              <a:cs typeface="+mn-cs"/>
            </a:endParaRPr>
          </a:p>
          <a:p>
            <a:pPr>
              <a:lnSpc>
                <a:spcPct val="100000"/>
              </a:lnSpc>
            </a:pPr>
            <a:r>
              <a:rPr lang="en-US" sz="1200" kern="1200" dirty="0">
                <a:solidFill>
                  <a:schemeClr val="tx1"/>
                </a:solidFill>
                <a:latin typeface="+mn-lt"/>
                <a:ea typeface="+mn-ea"/>
                <a:cs typeface="+mn-cs"/>
              </a:rPr>
              <a:t>Protecting the confidentiality of information included in report drafts, as they are not yet final or open to the public.</a:t>
            </a:r>
          </a:p>
          <a:p>
            <a:pPr>
              <a:lnSpc>
                <a:spcPct val="100000"/>
              </a:lnSpc>
            </a:pPr>
            <a:endParaRPr lang="en-US"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Planning - We research to obtain background information on an agency. We meet with the agency, request documents, and conduct preliminary interviews and make initial observations to determine audit objectives, which are often questions the audit will try to answer.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end of our planning process, you will be aware of the audit’s scope, purpose, and approximate time frame.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Field work - We continue collecting and examining information specific to the audit objectives, and often will use a representative sample of agency data to gain a more complete understanding of an agency’s process. We use that information to determine audit findings, which explain what the issues are, why they are occurring, and what impacts they may have on public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Reporting - </a:t>
            </a:r>
            <a:r>
              <a:rPr lang="en-US" sz="1200" b="0" i="0" u="none" strike="noStrike" baseline="0" dirty="0">
                <a:solidFill>
                  <a:srgbClr val="00284A"/>
                </a:solidFill>
                <a:latin typeface="Helvetica 45 Light"/>
              </a:rPr>
              <a:t>Based on our fieldwork, we finalize the audit findings in a report. Our reports include recommendations that we believe agencies should implement to address the audit findings. We provide the draft report to the agency and include the agency’s response to our findings in the final report. </a:t>
            </a:r>
            <a:r>
              <a:rPr lang="en-US" sz="800" kern="1200" dirty="0">
                <a:solidFill>
                  <a:schemeClr val="tx1"/>
                </a:solidFill>
                <a:latin typeface="+mn-lt"/>
                <a:ea typeface="+mn-ea"/>
                <a:cs typeface="+mn-cs"/>
              </a:rPr>
              <a:t>Printed copies of the final report will be provided to the client and other interested parties, such as the General Assembly, the Governor’s Office, and the media.</a:t>
            </a:r>
            <a:r>
              <a:rPr lang="en-US" sz="800" kern="1200" baseline="0" dirty="0">
                <a:solidFill>
                  <a:schemeClr val="tx1"/>
                </a:solidFill>
                <a:latin typeface="+mn-lt"/>
                <a:ea typeface="+mn-ea"/>
                <a:cs typeface="+mn-cs"/>
              </a:rPr>
              <a:t>  </a:t>
            </a:r>
            <a:r>
              <a:rPr lang="en-US" sz="800" kern="1200" dirty="0">
                <a:solidFill>
                  <a:schemeClr val="tx1"/>
                </a:solidFill>
                <a:latin typeface="+mn-lt"/>
                <a:ea typeface="+mn-ea"/>
                <a:cs typeface="+mn-cs"/>
              </a:rPr>
              <a:t>The report will also be available on the OPT website.</a:t>
            </a:r>
            <a:r>
              <a:rPr lang="en-US" sz="800" b="1" kern="1200" dirty="0">
                <a:solidFill>
                  <a:schemeClr val="tx1"/>
                </a:solidFill>
                <a:latin typeface="+mn-lt"/>
                <a:ea typeface="+mn-ea"/>
                <a:cs typeface="+mn-cs"/>
              </a:rPr>
              <a:t> </a:t>
            </a:r>
            <a:endParaRPr lang="en-US" sz="8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line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6-9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Exit conference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2-3 weeks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before release</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Implementation tracking 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12-24 months </a:t>
            </a:r>
            <a:r>
              <a:rPr lang="en-US" sz="1800" dirty="0">
                <a:effectLst/>
                <a:latin typeface="Calibri" panose="020F0502020204030204" pitchFamily="34" charset="0"/>
                <a:ea typeface="Calibri" panose="020F0502020204030204" pitchFamily="34" charset="0"/>
                <a:cs typeface="Times New Roman" panose="02020603050405020304" pitchFamily="18" charset="0"/>
              </a:rPr>
              <a:t>post-release</a:t>
            </a:r>
          </a:p>
          <a:p>
            <a:endParaRPr lang="en-US" dirty="0"/>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Exit 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 opportunity to review analyses/conclusions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Administration and Council attend</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Response letter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Opportunity to highlight next steps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Included as part of the official report </a:t>
            </a:r>
          </a:p>
          <a:p>
            <a:endParaRPr lang="en-US" dirty="0"/>
          </a:p>
          <a:p>
            <a:r>
              <a:rPr lang="en-US" dirty="0"/>
              <a:t>Tentative Scope</a:t>
            </a:r>
            <a:endParaRPr lang="en-US" baseline="0" dirty="0"/>
          </a:p>
          <a:p>
            <a:endParaRPr lang="en-US" dirty="0"/>
          </a:p>
          <a:p>
            <a:pPr marL="171450" indent="-171450">
              <a:buFont typeface="Arial" panose="020B0604020202020204" pitchFamily="34" charset="0"/>
              <a:buChar char="•"/>
            </a:pPr>
            <a:r>
              <a:rPr lang="en-US" dirty="0"/>
              <a:t>Objectives:</a:t>
            </a:r>
            <a:r>
              <a:rPr lang="en-US" baseline="0" dirty="0"/>
              <a:t> W</a:t>
            </a:r>
            <a:r>
              <a:rPr lang="en-US" sz="1200" b="0" i="0" u="none" strike="noStrike" kern="1200" baseline="0" dirty="0">
                <a:solidFill>
                  <a:schemeClr val="tx1"/>
                </a:solidFill>
                <a:latin typeface="+mn-lt"/>
                <a:ea typeface="+mn-ea"/>
                <a:cs typeface="+mn-cs"/>
              </a:rPr>
              <a:t>hat the audit is intended to accomplish. Audit objectives can be thought of as questions about the program that the auditors seek to answer based on evidence obtained and assessed against criteria. </a:t>
            </a:r>
            <a:endParaRPr lang="en-US" dirty="0"/>
          </a:p>
          <a:p>
            <a:endParaRPr lang="en-US" dirty="0"/>
          </a:p>
          <a:p>
            <a:pPr marL="171450" indent="-171450">
              <a:buFont typeface="Arial" panose="020B0604020202020204" pitchFamily="34" charset="0"/>
              <a:buChar char="•"/>
            </a:pPr>
            <a:r>
              <a:rPr lang="en-US" dirty="0"/>
              <a:t>Fieldwork: D</a:t>
            </a:r>
            <a:r>
              <a:rPr lang="en-US" sz="1200" b="0" i="0" u="none" strike="noStrike" kern="1200" baseline="0" dirty="0">
                <a:solidFill>
                  <a:schemeClr val="tx1"/>
                </a:solidFill>
                <a:latin typeface="+mn-lt"/>
                <a:ea typeface="+mn-ea"/>
                <a:cs typeface="+mn-cs"/>
              </a:rPr>
              <a:t>ata, or evidence, is gathered to document and perform the analysis necessary to address the objectives identified in the audit plan.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OPT</a:t>
            </a:r>
            <a:r>
              <a:rPr lang="en-US" baseline="0" dirty="0"/>
              <a:t> will verify data to ensure accuracy</a:t>
            </a:r>
          </a:p>
          <a:p>
            <a:endParaRPr lang="en-US" sz="1200" b="0" i="0" u="none" strike="noStrike" kern="1200" baseline="0" dirty="0">
              <a:solidFill>
                <a:schemeClr val="tx1"/>
              </a:solidFill>
              <a:latin typeface="+mn-lt"/>
              <a:ea typeface="+mn-ea"/>
              <a:cs typeface="+mn-cs"/>
            </a:endParaRPr>
          </a:p>
          <a:p>
            <a:pPr marL="171450" indent="-171450" algn="just">
              <a:buFont typeface="Arial" panose="020B0604020202020204" pitchFamily="34" charset="0"/>
              <a:buChar char="•"/>
            </a:pPr>
            <a:r>
              <a:rPr lang="en-US" dirty="0"/>
              <a:t>Analyses are presented</a:t>
            </a:r>
            <a:r>
              <a:rPr lang="en-US" baseline="0" dirty="0"/>
              <a:t> with a condition, criteria, cause, effect and conclusion (recommendation)</a:t>
            </a:r>
          </a:p>
          <a:p>
            <a:pPr marL="0" indent="0" algn="just">
              <a:buFont typeface="Arial" panose="020B0604020202020204" pitchFamily="34" charset="0"/>
              <a:buNone/>
            </a:pPr>
            <a:endParaRPr lang="en-US" dirty="0"/>
          </a:p>
          <a:p>
            <a:pPr marL="171450" indent="-171450" algn="just">
              <a:buFont typeface="Arial" panose="020B0604020202020204" pitchFamily="34" charset="0"/>
              <a:buChar char="•"/>
            </a:pPr>
            <a:r>
              <a:rPr lang="en-US" baseline="0" dirty="0"/>
              <a:t>OPT conducts ongoing internal review of the analyses and report</a:t>
            </a:r>
            <a:endParaRPr lang="en-US" dirty="0"/>
          </a:p>
          <a:p>
            <a:endParaRPr lang="en-US" dirty="0"/>
          </a:p>
          <a:p>
            <a:pPr>
              <a:lnSpc>
                <a:spcPct val="100000"/>
              </a:lnSpc>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F275A-C120-42DF-9A50-C411C3E4C8EE}" type="slidenum">
              <a:rPr lang="en-US" smtClean="0"/>
              <a:t>12</a:t>
            </a:fld>
            <a:endParaRPr lang="en-US" dirty="0"/>
          </a:p>
        </p:txBody>
      </p:sp>
    </p:spTree>
    <p:extLst>
      <p:ext uri="{BB962C8B-B14F-4D97-AF65-F5344CB8AC3E}">
        <p14:creationId xmlns:p14="http://schemas.microsoft.com/office/powerpoint/2010/main" val="149007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ury gothic" panose="020B0502020202020204" pitchFamily="34" charset="0"/>
              </a:rPr>
              <a:t>The College Credit Plus program provides students in 7th through 12th grade the option to earn college credit at little to no cost. The program has been successful, with the number of credits earned annually by participating students tripling compared to the state’s previous dual enrollment program.</a:t>
            </a:r>
            <a:br>
              <a:rPr lang="en-US" dirty="0"/>
            </a:br>
            <a:br>
              <a:rPr lang="en-US" dirty="0"/>
            </a:br>
            <a:r>
              <a:rPr lang="en-US" b="0" i="0" dirty="0">
                <a:solidFill>
                  <a:srgbClr val="333333"/>
                </a:solidFill>
                <a:effectLst/>
                <a:latin typeface="century gothic" panose="020B0502020202020204" pitchFamily="34" charset="0"/>
              </a:rPr>
              <a:t>College Credit Plus offers students an opportunity for significant cost savings; the average participating student graduates with nearly 15 college credits, the equivalent of one semester. These students can take advantage of this head start by graduating college early, participating in internships sooner, or scheduling classes while maintaining a part-time job.</a:t>
            </a:r>
            <a:br>
              <a:rPr lang="en-US" dirty="0"/>
            </a:br>
            <a:br>
              <a:rPr lang="en-US" dirty="0"/>
            </a:br>
            <a:r>
              <a:rPr lang="en-US" b="0" i="0" dirty="0">
                <a:solidFill>
                  <a:srgbClr val="333333"/>
                </a:solidFill>
                <a:effectLst/>
                <a:latin typeface="century gothic" panose="020B0502020202020204" pitchFamily="34" charset="0"/>
              </a:rPr>
              <a:t>Despite the obvious benefits of College Credit Plus, we found that the program was not consistently promoted or used at the local school district level. Our audit contains several recommendations that will help the Ohio General Assembly, the Ohio Department of Education, and the Ohio Department of Higher Education to work together alongside school districts and institutions of higher education to improve the program and increase participation throughout the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0E1AE-94E8-4791-837A-5A9DCFAAD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26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ury gothic" panose="020B0502020202020204" pitchFamily="34" charset="0"/>
              </a:rPr>
              <a:t>The City of Upper Arlington requested a performance audit in order to identify opportunities for improved operational performance. While the City is currently in a fiscally stable position, a performance audit can provide data backed analyses and recommendations that will continue to allow for efficiency and effectiveness. We found that the City has demonstrated good stewardship over its financial resources. We found that the operational areas reviewed in this audit were generally efficient and effective, with specific opportunities for improvement.</a:t>
            </a:r>
            <a:endParaRPr lang="en-US" dirty="0"/>
          </a:p>
        </p:txBody>
      </p:sp>
      <p:sp>
        <p:nvSpPr>
          <p:cNvPr id="4" name="Slide Number Placeholder 3"/>
          <p:cNvSpPr>
            <a:spLocks noGrp="1"/>
          </p:cNvSpPr>
          <p:nvPr>
            <p:ph type="sldNum" sz="quarter" idx="10"/>
          </p:nvPr>
        </p:nvSpPr>
        <p:spPr/>
        <p:txBody>
          <a:bodyPr/>
          <a:lstStyle/>
          <a:p>
            <a:pPr defTabSz="931774">
              <a:defRPr/>
            </a:pPr>
            <a:fld id="{2940E1AE-94E8-4791-837A-5A9DCFAADF35}"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7002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century gothic" panose="020B0502020202020204" pitchFamily="34" charset="0"/>
              </a:rPr>
              <a:t>State law requires the Ohio Auditor of State to conduct a performance audit of four state agencies or institutions of higher education every two years. During the most recent audit period, the Ohio Department of Public Safety was selected for an audit in compliance with state regulations. The Department is one of the state’s largest agencies with approximately 4,000 employees and six divisions tasked with a variety of missions related to serving and protecting Ohioans.</a:t>
            </a:r>
          </a:p>
          <a:p>
            <a:pPr algn="l"/>
            <a:endParaRPr lang="en-US" b="0" i="0" dirty="0">
              <a:solidFill>
                <a:srgbClr val="333333"/>
              </a:solidFill>
              <a:effectLst/>
              <a:latin typeface="century gothic" panose="020B0502020202020204" pitchFamily="34" charset="0"/>
            </a:endParaRPr>
          </a:p>
          <a:p>
            <a:pPr algn="l"/>
            <a:r>
              <a:rPr lang="en-US" b="0" i="0" dirty="0">
                <a:solidFill>
                  <a:srgbClr val="333333"/>
                </a:solidFill>
                <a:effectLst/>
                <a:latin typeface="century gothic" panose="020B0502020202020204" pitchFamily="34" charset="0"/>
              </a:rPr>
              <a:t>This was the first performance audit of the Department conducted by the Ohio Performance Team. We reviewed areas relating to staffing, information technology, fleet operations, and the Bureau of Motor Vehicles. We found that opportunities for increased efficiency and transparency exist throughout the Department’s operations. In total, we identified 14 recommendations and three issues for further study related to our audit objectives.</a:t>
            </a:r>
          </a:p>
          <a:p>
            <a:endParaRPr lang="en-US" dirty="0"/>
          </a:p>
        </p:txBody>
      </p:sp>
      <p:sp>
        <p:nvSpPr>
          <p:cNvPr id="4" name="Slide Number Placeholder 3"/>
          <p:cNvSpPr>
            <a:spLocks noGrp="1"/>
          </p:cNvSpPr>
          <p:nvPr>
            <p:ph type="sldNum" sz="quarter" idx="10"/>
          </p:nvPr>
        </p:nvSpPr>
        <p:spPr/>
        <p:txBody>
          <a:bodyPr/>
          <a:lstStyle/>
          <a:p>
            <a:pPr defTabSz="931774">
              <a:defRPr/>
            </a:pPr>
            <a:fld id="{2940E1AE-94E8-4791-837A-5A9DCFAADF35}"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94426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ury gothic" panose="020B0502020202020204" pitchFamily="34" charset="0"/>
              </a:rPr>
              <a:t>The City of Twinsburg requested a performance audit from the Ohio Performance Team in order to obtain data backed analyses and recommendations so that it could continue to provide quality services to residents in a fiscally responsible manner. Our audit found that the City is operating efficiently in several areas when compared to industry standards and local peers. Twinsburg currently provides services to residents while collecting minimal property taxes compared to other Summit County cities. We identified five recommendations which could result in improved operational efficiency for the City.</a:t>
            </a:r>
            <a:endParaRPr lang="en-US" dirty="0"/>
          </a:p>
        </p:txBody>
      </p:sp>
      <p:sp>
        <p:nvSpPr>
          <p:cNvPr id="4" name="Slide Number Placeholder 3"/>
          <p:cNvSpPr>
            <a:spLocks noGrp="1"/>
          </p:cNvSpPr>
          <p:nvPr>
            <p:ph type="sldNum" sz="quarter" idx="10"/>
          </p:nvPr>
        </p:nvSpPr>
        <p:spPr/>
        <p:txBody>
          <a:bodyPr/>
          <a:lstStyle/>
          <a:p>
            <a:pPr defTabSz="931774">
              <a:defRPr/>
            </a:pPr>
            <a:fld id="{2940E1AE-94E8-4791-837A-5A9DCFAADF35}"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02901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2022, the Ohio Department of Administrative Services approached the Auditor of State to request a performance audit. The Department wanted to better understand the financial condition of the state’s Multi-Agency Radio Communication System (MARCS). Specifically, the Department requested detailed financial modeling of the MARCS operational budget and information regarding the financial operations of similar programs in other states. The limited scope of this audit was agreed to by the Auditor of State and the audit was initiated in November, 2022.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0E1AE-94E8-4791-837A-5A9DCFAAD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22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ury gothic" panose="020B0502020202020204" pitchFamily="34" charset="0"/>
              </a:rPr>
              <a:t>The Medina County Board of Developmental Disabilities requested a performance audit to ensure it is operating in an efficient and effective manner. County Boards of Developmental Disabilities in Ohio are in a transitional period as they are required to shift to conflict-free case management practices. By 2024, these organizations will no longer directly provide services to clients and will partner with other organizations.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0E1AE-94E8-4791-837A-5A9DCFAAD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57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Minford initially projected a fund balance deficit over $500k beginning in FY 23 and growing to over $2.4million in FY25.  </a:t>
            </a:r>
            <a:endParaRPr lang="en-US" u="sng" dirty="0"/>
          </a:p>
          <a:p>
            <a:pPr marL="174708" indent="-174708">
              <a:buFontTx/>
              <a:buChar char="-"/>
            </a:pPr>
            <a:r>
              <a:rPr lang="en-US" baseline="0" dirty="0"/>
              <a:t>There were 9 Tier 1 Recs and only 4 had financial implications. </a:t>
            </a:r>
          </a:p>
          <a:p>
            <a:pPr marL="174708" indent="-174708">
              <a:buFontTx/>
              <a:buChar char="-"/>
            </a:pPr>
            <a:r>
              <a:rPr lang="en-US" baseline="0" dirty="0"/>
              <a:t>The total average annual savings identified by this audit was just over $1million</a:t>
            </a:r>
          </a:p>
          <a:p>
            <a:r>
              <a:rPr lang="en-US" b="1" u="sng" baseline="0" dirty="0"/>
              <a:t>Problem/Solution</a:t>
            </a:r>
          </a:p>
          <a:p>
            <a:pPr marL="174708" indent="-174708" defTabSz="931774">
              <a:buFontTx/>
              <a:buChar char="-"/>
              <a:defRPr/>
            </a:pPr>
            <a:r>
              <a:rPr lang="en-US" b="1" baseline="0" dirty="0"/>
              <a:t>Overstaffed</a:t>
            </a:r>
            <a:r>
              <a:rPr lang="en-US" baseline="0" dirty="0"/>
              <a:t>: Reducing staffing levels for positions above the peer average, such as Direct Student Education &amp; Support positions as well as </a:t>
            </a:r>
            <a:r>
              <a:rPr lang="en-US" dirty="0"/>
              <a:t>Building Administrator and Administrative Support Positions would save</a:t>
            </a:r>
            <a:r>
              <a:rPr lang="en-US" baseline="0" dirty="0"/>
              <a:t> an average of approximately $752k annually</a:t>
            </a:r>
          </a:p>
          <a:p>
            <a:pPr marL="174708" indent="-174708">
              <a:buFontTx/>
              <a:buChar char="-"/>
            </a:pPr>
            <a:r>
              <a:rPr lang="en-US" b="1" dirty="0"/>
              <a:t>Inefficient Bus Routing: </a:t>
            </a:r>
            <a:r>
              <a:rPr lang="en-US" dirty="0"/>
              <a:t>Reducing 4 bus routes would increase the ridership per bus and reduce transportation expenditures by around $250k</a:t>
            </a:r>
            <a:r>
              <a:rPr lang="en-US" baseline="0" dirty="0"/>
              <a:t> (The FI is only inclusive of bus driver salaries &amp; benefits</a:t>
            </a:r>
          </a:p>
          <a:p>
            <a:pPr marL="174708" indent="-174708">
              <a:buFontTx/>
              <a:buChar char="-"/>
            </a:pPr>
            <a:r>
              <a:rPr lang="en-US" b="1" dirty="0"/>
              <a:t>Subsidizing Extracurricular</a:t>
            </a:r>
            <a:r>
              <a:rPr lang="en-US" b="1" baseline="0" dirty="0"/>
              <a:t> Activities: </a:t>
            </a:r>
            <a:r>
              <a:rPr lang="en-US" dirty="0"/>
              <a:t>Reducing</a:t>
            </a:r>
            <a:r>
              <a:rPr lang="en-US" baseline="0" dirty="0"/>
              <a:t> </a:t>
            </a:r>
            <a:r>
              <a:rPr lang="en-US" dirty="0"/>
              <a:t>the General Fund subsidy of Extracurricular Activities to the Local Peer Levels could save approximately $47k</a:t>
            </a:r>
          </a:p>
          <a:p>
            <a:pPr marL="174708" indent="-174708" defTabSz="931774">
              <a:buFontTx/>
              <a:buChar char="-"/>
              <a:defRPr/>
            </a:pPr>
            <a:r>
              <a:rPr lang="en-US" dirty="0"/>
              <a:t>The remaining recommendations involved</a:t>
            </a:r>
            <a:r>
              <a:rPr lang="en-US" baseline="0" dirty="0"/>
              <a:t> the development of a formal bus replacement plan, and preventive maintenance plans for facilities &amp; buses</a:t>
            </a:r>
            <a:endParaRPr lang="en-US" dirty="0"/>
          </a:p>
        </p:txBody>
      </p:sp>
      <p:sp>
        <p:nvSpPr>
          <p:cNvPr id="4" name="Slide Number Placeholder 3"/>
          <p:cNvSpPr>
            <a:spLocks noGrp="1"/>
          </p:cNvSpPr>
          <p:nvPr>
            <p:ph type="sldNum" sz="quarter" idx="10"/>
          </p:nvPr>
        </p:nvSpPr>
        <p:spPr/>
        <p:txBody>
          <a:bodyPr/>
          <a:lstStyle/>
          <a:p>
            <a:pPr defTabSz="931774">
              <a:defRPr/>
            </a:pPr>
            <a:fld id="{2940E1AE-94E8-4791-837A-5A9DCFAADF35}"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94426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AOS has a central office in Columbus and 7 regional</a:t>
            </a:r>
            <a:r>
              <a:rPr lang="en-US" baseline="0" dirty="0"/>
              <a:t> offices around the state in Akron, Athens, Cincinnati, Cleveland, Dayton, Toledo, and Youngstown. </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a:t>
            </a:fld>
            <a:endParaRPr lang="en-US" dirty="0"/>
          </a:p>
        </p:txBody>
      </p:sp>
    </p:spTree>
    <p:extLst>
      <p:ext uri="{BB962C8B-B14F-4D97-AF65-F5344CB8AC3E}">
        <p14:creationId xmlns:p14="http://schemas.microsoft.com/office/powerpoint/2010/main" val="256306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creation of the Ohio Performance Team in FY 2011, OPT has completed 275 performance audits of 14 different state agencies and 11 institutions of higher education. OPT has identified opportunities for savings in excess of $183.7 million</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2011</a:t>
            </a:r>
            <a:r>
              <a:rPr lang="en-US" baseline="0" dirty="0"/>
              <a:t> to present</a:t>
            </a:r>
            <a:r>
              <a:rPr lang="en-US" dirty="0"/>
              <a:t>, OPT has identified taxpayer savings of approximately $22 for every dollar spent auditing state agencies and institutions of higher education, </a:t>
            </a:r>
            <a:r>
              <a:rPr lang="en-US" sz="800" kern="1200" dirty="0">
                <a:solidFill>
                  <a:schemeClr val="tx1"/>
                </a:solidFill>
                <a:latin typeface="+mn-lt"/>
                <a:ea typeface="+mn-ea"/>
                <a:cs typeface="+mn-cs"/>
              </a:rPr>
              <a:t>$20 for every dollar spent auditing local governments and school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t>In addition, OPT provides many recommendations for operational improvements for which quantifiable savings cannot be identified during the course of the audit, but are certain to drive</a:t>
            </a:r>
            <a:r>
              <a:rPr lang="en-US" baseline="0"/>
              <a:t> public policy conversation</a:t>
            </a:r>
            <a:r>
              <a:rPr lang="en-US"/>
              <a:t>. </a:t>
            </a:r>
          </a:p>
        </p:txBody>
      </p:sp>
      <p:sp>
        <p:nvSpPr>
          <p:cNvPr id="4" name="Slide Number Placeholder 3"/>
          <p:cNvSpPr>
            <a:spLocks noGrp="1"/>
          </p:cNvSpPr>
          <p:nvPr>
            <p:ph type="sldNum" sz="quarter" idx="10"/>
          </p:nvPr>
        </p:nvSpPr>
        <p:spPr/>
        <p:txBody>
          <a:bodyPr/>
          <a:lstStyle/>
          <a:p>
            <a:fld id="{2940E1AE-94E8-4791-837A-5A9DCFAADF35}" type="slidenum">
              <a:rPr lang="en-US" smtClean="0"/>
              <a:t>20</a:t>
            </a:fld>
            <a:endParaRPr lang="en-US"/>
          </a:p>
        </p:txBody>
      </p:sp>
    </p:spTree>
    <p:extLst>
      <p:ext uri="{BB962C8B-B14F-4D97-AF65-F5344CB8AC3E}">
        <p14:creationId xmlns:p14="http://schemas.microsoft.com/office/powerpoint/2010/main" val="71591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worked with clients all over the state and we would love to spread the word on</a:t>
            </a:r>
            <a:r>
              <a:rPr lang="en-US" baseline="0" dirty="0"/>
              <a:t> our services.  If you have interest, please reach out.  And, please let others in your network know about us</a:t>
            </a:r>
            <a:r>
              <a:rPr lang="en-US" baseline="0"/>
              <a:t>.  </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21</a:t>
            </a:fld>
            <a:endParaRPr lang="en-US"/>
          </a:p>
        </p:txBody>
      </p:sp>
    </p:spTree>
    <p:extLst>
      <p:ext uri="{BB962C8B-B14F-4D97-AF65-F5344CB8AC3E}">
        <p14:creationId xmlns:p14="http://schemas.microsoft.com/office/powerpoint/2010/main" val="111406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40E1AE-94E8-4791-837A-5A9DCFAADF35}" type="slidenum">
              <a:rPr lang="en-US" smtClean="0"/>
              <a:t>22</a:t>
            </a:fld>
            <a:endParaRPr lang="en-US"/>
          </a:p>
        </p:txBody>
      </p:sp>
    </p:spTree>
    <p:extLst>
      <p:ext uri="{BB962C8B-B14F-4D97-AF65-F5344CB8AC3E}">
        <p14:creationId xmlns:p14="http://schemas.microsoft.com/office/powerpoint/2010/main" val="382639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40E1AE-94E8-4791-837A-5A9DCFAADF35}" type="slidenum">
              <a:rPr lang="en-US" smtClean="0"/>
              <a:t>24</a:t>
            </a:fld>
            <a:endParaRPr lang="en-US"/>
          </a:p>
        </p:txBody>
      </p:sp>
    </p:spTree>
    <p:extLst>
      <p:ext uri="{BB962C8B-B14F-4D97-AF65-F5344CB8AC3E}">
        <p14:creationId xmlns:p14="http://schemas.microsoft.com/office/powerpoint/2010/main" val="259547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Although many think of us for financial audits, we have a range of other responsibilities and offer other services to support governments at all levels in Ohio.  Some accomplishments since </a:t>
            </a:r>
            <a:r>
              <a:rPr lang="en-US" baseline="0" dirty="0" err="1"/>
              <a:t>Audtor</a:t>
            </a:r>
            <a:r>
              <a:rPr lang="en-US" baseline="0" dirty="0"/>
              <a:t> Faber took office in 2019:</a:t>
            </a:r>
          </a:p>
          <a:p>
            <a:endParaRPr lang="en-US" baseline="0" dirty="0"/>
          </a:p>
          <a:p>
            <a:r>
              <a:rPr lang="en-US" baseline="0" dirty="0"/>
              <a:t>More than 90 criminal convictions </a:t>
            </a:r>
          </a:p>
          <a:p>
            <a:endParaRPr lang="en-US" baseline="0" dirty="0"/>
          </a:p>
          <a:p>
            <a:r>
              <a:rPr lang="en-US" baseline="0" dirty="0"/>
              <a:t>Discovered more than $5B in </a:t>
            </a:r>
            <a:r>
              <a:rPr lang="en-US" baseline="0" dirty="0" err="1"/>
              <a:t>COVID</a:t>
            </a:r>
            <a:r>
              <a:rPr lang="en-US" baseline="0" dirty="0"/>
              <a:t> related unemployment compensation fraud</a:t>
            </a:r>
          </a:p>
          <a:p>
            <a:endParaRPr lang="en-US" baseline="0" dirty="0"/>
          </a:p>
          <a:p>
            <a:r>
              <a:rPr lang="en-US" baseline="0" dirty="0"/>
              <a:t>141 findings for recovery totaling nearly $16M</a:t>
            </a:r>
          </a:p>
          <a:p>
            <a:endParaRPr lang="en-US" baseline="0" dirty="0"/>
          </a:p>
          <a:p>
            <a:r>
              <a:rPr lang="en-US" baseline="0" dirty="0"/>
              <a:t>Reduced budget within AOS office by $400,000</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40E1AE-94E8-4791-837A-5A9DCFAADF35}" type="slidenum">
              <a:rPr lang="en-US" smtClean="0"/>
              <a:t>3</a:t>
            </a:fld>
            <a:endParaRPr lang="en-US"/>
          </a:p>
        </p:txBody>
      </p:sp>
    </p:spTree>
    <p:extLst>
      <p:ext uri="{BB962C8B-B14F-4D97-AF65-F5344CB8AC3E}">
        <p14:creationId xmlns:p14="http://schemas.microsoft.com/office/powerpoint/2010/main" val="401596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sure every Ohioan has the opportunity to succeed, Auditor Faber recognizes the importance of job creation and economic development. He has strived to make Ohio a more business friendly state by removing burdensome regulations, cutting personal income taxes and small business taxes. Auditor Faber also led the call on the United States Congress to pass a balanced budget amendment.</a:t>
            </a:r>
          </a:p>
        </p:txBody>
      </p:sp>
      <p:sp>
        <p:nvSpPr>
          <p:cNvPr id="4" name="Slide Number Placeholder 3"/>
          <p:cNvSpPr>
            <a:spLocks noGrp="1"/>
          </p:cNvSpPr>
          <p:nvPr>
            <p:ph type="sldNum" sz="quarter" idx="10"/>
          </p:nvPr>
        </p:nvSpPr>
        <p:spPr/>
        <p:txBody>
          <a:bodyPr/>
          <a:lstStyle/>
          <a:p>
            <a:fld id="{2940E1AE-94E8-4791-837A-5A9DCFAADF35}" type="slidenum">
              <a:rPr lang="en-US" smtClean="0"/>
              <a:t>4</a:t>
            </a:fld>
            <a:endParaRPr lang="en-US" dirty="0"/>
          </a:p>
        </p:txBody>
      </p:sp>
    </p:spTree>
    <p:extLst>
      <p:ext uri="{BB962C8B-B14F-4D97-AF65-F5344CB8AC3E}">
        <p14:creationId xmlns:p14="http://schemas.microsoft.com/office/powerpoint/2010/main" val="100568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We want to judge programs by what they do not by what they say they will do.</a:t>
            </a:r>
            <a:endParaRPr lang="en-US" dirty="0"/>
          </a:p>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5</a:t>
            </a:fld>
            <a:endParaRPr lang="en-US" dirty="0"/>
          </a:p>
        </p:txBody>
      </p:sp>
    </p:spTree>
    <p:extLst>
      <p:ext uri="{BB962C8B-B14F-4D97-AF65-F5344CB8AC3E}">
        <p14:creationId xmlns:p14="http://schemas.microsoft.com/office/powerpoint/2010/main" val="67668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While financial audits determine if public funds are spent legally and managed in accordance with accounting principles, performance audits examine if funds are spent wisely and if programs achieve their intended purpose. </a:t>
            </a:r>
          </a:p>
          <a:p>
            <a:endParaRPr lang="en-US" sz="1000" dirty="0"/>
          </a:p>
          <a:p>
            <a:r>
              <a:rPr lang="en-US" dirty="0"/>
              <a:t>A performance audit is an evaluation of how well a government function, agency, program, or activity is working. The purpose of these audits is to provide legislators and agency management with accurate, unbiased information which can be used to create, manage, oversee, and modify agencies or programs. </a:t>
            </a:r>
          </a:p>
          <a:p>
            <a:endParaRPr lang="en-US" dirty="0"/>
          </a:p>
          <a:p>
            <a:pPr defTabSz="931774">
              <a:defRPr/>
            </a:pPr>
            <a:r>
              <a:rPr lang="en-US" dirty="0"/>
              <a:t>Performance audits have a different scope and are typically longer duration than financial audits.</a:t>
            </a:r>
          </a:p>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6</a:t>
            </a:fld>
            <a:endParaRPr lang="en-US" dirty="0"/>
          </a:p>
        </p:txBody>
      </p:sp>
    </p:spTree>
    <p:extLst>
      <p:ext uri="{BB962C8B-B14F-4D97-AF65-F5344CB8AC3E}">
        <p14:creationId xmlns:p14="http://schemas.microsoft.com/office/powerpoint/2010/main" val="298532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entury gothic" panose="020B0502020202020204" pitchFamily="34" charset="0"/>
              </a:rPr>
              <a:t>Performance audits are beneficial to all types and sizes of government, from townships and villages to large state agencies. A performance audit can be designed to increase customer satisfaction, reduce costs, align operations with mission and strategy, or improve the efficiency and effectiveness of operations. The Ohio Performance Team operates like a consulting group with a proactive, forward focus. The Ohio Performance Team has worked with a broad range of local and state entities to improve performance and outcomes. </a:t>
            </a:r>
            <a:endParaRPr lang="en-US" dirty="0"/>
          </a:p>
          <a:p>
            <a:pPr marL="0"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BF275A-C120-42DF-9A50-C411C3E4C8EE}" type="slidenum">
              <a:rPr lang="en-US" smtClean="0"/>
              <a:t>7</a:t>
            </a:fld>
            <a:endParaRPr lang="en-US" dirty="0"/>
          </a:p>
        </p:txBody>
      </p:sp>
    </p:spTree>
    <p:extLst>
      <p:ext uri="{BB962C8B-B14F-4D97-AF65-F5344CB8AC3E}">
        <p14:creationId xmlns:p14="http://schemas.microsoft.com/office/powerpoint/2010/main" val="66332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i="1" dirty="0"/>
              <a:t>Economy – Acquisition of resources in the right quantity of the right quality at the right time and place at the lowest possible price.  Includes people, financial, physical, and information.</a:t>
            </a:r>
          </a:p>
          <a:p>
            <a:pPr>
              <a:lnSpc>
                <a:spcPct val="100000"/>
              </a:lnSpc>
            </a:pPr>
            <a:endParaRPr lang="en-US" sz="1000" i="1" dirty="0"/>
          </a:p>
          <a:p>
            <a:pPr>
              <a:lnSpc>
                <a:spcPct val="100000"/>
              </a:lnSpc>
            </a:pPr>
            <a:r>
              <a:rPr lang="en-US" sz="1000" i="1" dirty="0"/>
              <a:t>Efficiency – Optimal relationship between output of goods, services, or other results and the resources used to produce them.</a:t>
            </a:r>
          </a:p>
          <a:p>
            <a:pPr>
              <a:lnSpc>
                <a:spcPct val="100000"/>
              </a:lnSpc>
            </a:pPr>
            <a:endParaRPr lang="en-US" sz="1000" i="1" dirty="0"/>
          </a:p>
          <a:p>
            <a:pPr>
              <a:lnSpc>
                <a:spcPct val="100000"/>
              </a:lnSpc>
            </a:pPr>
            <a:r>
              <a:rPr lang="en-US" sz="1000" i="1" dirty="0"/>
              <a:t>Effectiveness – The extent to which set policy objectives, operational goals, or other intended effects are achieved.  </a:t>
            </a:r>
          </a:p>
          <a:p>
            <a:pPr>
              <a:lnSpc>
                <a:spcPct val="100000"/>
              </a:lnSpc>
            </a:pPr>
            <a:endParaRPr lang="en-US" sz="1000" i="1" dirty="0"/>
          </a:p>
          <a:p>
            <a:pPr>
              <a:lnSpc>
                <a:spcPct val="100000"/>
              </a:lnSpc>
            </a:pPr>
            <a:r>
              <a:rPr lang="en-US" sz="1000" i="1" dirty="0"/>
              <a:t>Questions performance audits can answer:  </a:t>
            </a:r>
          </a:p>
          <a:p>
            <a:pPr>
              <a:lnSpc>
                <a:spcPct val="100000"/>
              </a:lnSpc>
            </a:pPr>
            <a:endParaRPr lang="en-US" sz="1000" i="1" dirty="0"/>
          </a:p>
          <a:p>
            <a:pPr>
              <a:lnSpc>
                <a:spcPct val="100000"/>
              </a:lnSpc>
            </a:pPr>
            <a:r>
              <a:rPr lang="en-US" sz="1000" i="1" dirty="0"/>
              <a:t>Is this program accomplishing its goals and objectives?</a:t>
            </a:r>
            <a:r>
              <a:rPr lang="en-US" sz="1000" dirty="0"/>
              <a:t>  Are there other ways to achieve this goal? Is this goal still relevant? How do other states achieve this goal or fulfill this need?</a:t>
            </a:r>
          </a:p>
          <a:p>
            <a:pPr>
              <a:lnSpc>
                <a:spcPct val="100000"/>
              </a:lnSpc>
            </a:pPr>
            <a:endParaRPr lang="en-US" sz="1000" i="1" dirty="0"/>
          </a:p>
          <a:p>
            <a:pPr>
              <a:lnSpc>
                <a:spcPct val="100000"/>
              </a:lnSpc>
            </a:pPr>
            <a:r>
              <a:rPr lang="en-US" sz="1000" i="1" dirty="0"/>
              <a:t>How well does the program do what it is intended to do?</a:t>
            </a:r>
            <a:r>
              <a:rPr lang="en-US" sz="1000" dirty="0"/>
              <a:t> How many are served? What does it cost per unit? How does Ohio compare to other states in this regard?  How do we compare to peers?  </a:t>
            </a:r>
          </a:p>
          <a:p>
            <a:pPr>
              <a:lnSpc>
                <a:spcPct val="100000"/>
              </a:lnSpc>
            </a:pPr>
            <a:endParaRPr lang="en-US" sz="1000" i="1" dirty="0"/>
          </a:p>
          <a:p>
            <a:pPr>
              <a:lnSpc>
                <a:spcPct val="100000"/>
              </a:lnSpc>
            </a:pPr>
            <a:r>
              <a:rPr lang="en-US" sz="1000" i="1" dirty="0"/>
              <a:t>Is this program complying with all applicable laws and regulations?</a:t>
            </a:r>
            <a:r>
              <a:rPr lang="en-US" sz="1000" dirty="0"/>
              <a:t> Does the program meet all federal grant requirements? Is the program fulfilling any obligations mandated by state law?</a:t>
            </a:r>
          </a:p>
          <a:p>
            <a:pPr>
              <a:lnSpc>
                <a:spcPct val="100000"/>
              </a:lnSpc>
            </a:pPr>
            <a:endParaRPr lang="en-US" sz="1000" dirty="0"/>
          </a:p>
          <a:p>
            <a:pPr>
              <a:lnSpc>
                <a:spcPct val="100000"/>
              </a:lnSpc>
            </a:pPr>
            <a:r>
              <a:rPr lang="en-US" sz="1000" dirty="0"/>
              <a:t>Some possible outcomes from a performance audit could include:  Increased customer satisfaction, reduced costs, better aligned operations, improved efficiency and effectiveness of operations. </a:t>
            </a:r>
          </a:p>
          <a:p>
            <a:pPr>
              <a:lnSpc>
                <a:spcPct val="100000"/>
              </a:lnSpc>
            </a:pPr>
            <a:endParaRPr lang="en-US" sz="1000" dirty="0"/>
          </a:p>
          <a:p>
            <a:endParaRPr lang="en-US" b="0" dirty="0"/>
          </a:p>
        </p:txBody>
      </p:sp>
      <p:sp>
        <p:nvSpPr>
          <p:cNvPr id="4" name="Slide Number Placeholder 3"/>
          <p:cNvSpPr>
            <a:spLocks noGrp="1"/>
          </p:cNvSpPr>
          <p:nvPr>
            <p:ph type="sldNum" sz="quarter" idx="10"/>
          </p:nvPr>
        </p:nvSpPr>
        <p:spPr/>
        <p:txBody>
          <a:bodyPr/>
          <a:lstStyle/>
          <a:p>
            <a:fld id="{2940E1AE-94E8-4791-837A-5A9DCFAADF35}" type="slidenum">
              <a:rPr lang="en-US" smtClean="0"/>
              <a:t>8</a:t>
            </a:fld>
            <a:endParaRPr lang="en-US"/>
          </a:p>
        </p:txBody>
      </p:sp>
    </p:spTree>
    <p:extLst>
      <p:ext uri="{BB962C8B-B14F-4D97-AF65-F5344CB8AC3E}">
        <p14:creationId xmlns:p14="http://schemas.microsoft.com/office/powerpoint/2010/main" val="361424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performance audit offers benefits such as identifying:</a:t>
            </a:r>
          </a:p>
          <a:p>
            <a:endParaRPr lang="en-US" dirty="0"/>
          </a:p>
          <a:p>
            <a:r>
              <a:rPr lang="en-US" dirty="0"/>
              <a:t>• waste and inefficiency in delivering public services;</a:t>
            </a:r>
          </a:p>
          <a:p>
            <a:r>
              <a:rPr lang="en-US" dirty="0"/>
              <a:t>• opportunities to maximize return on investment in public services;</a:t>
            </a:r>
          </a:p>
          <a:p>
            <a:r>
              <a:rPr lang="en-US" dirty="0"/>
              <a:t>• risks to the achievement of policy goals; and</a:t>
            </a:r>
          </a:p>
          <a:p>
            <a:r>
              <a:rPr lang="en-US" dirty="0"/>
              <a:t>• matters of social and economic concern to citizens.</a:t>
            </a:r>
          </a:p>
        </p:txBody>
      </p:sp>
      <p:sp>
        <p:nvSpPr>
          <p:cNvPr id="4" name="Slide Number Placeholder 3"/>
          <p:cNvSpPr>
            <a:spLocks noGrp="1"/>
          </p:cNvSpPr>
          <p:nvPr>
            <p:ph type="sldNum" sz="quarter" idx="10"/>
          </p:nvPr>
        </p:nvSpPr>
        <p:spPr/>
        <p:txBody>
          <a:bodyPr/>
          <a:lstStyle/>
          <a:p>
            <a:fld id="{2940E1AE-94E8-4791-837A-5A9DCFAADF35}" type="slidenum">
              <a:rPr lang="en-US" smtClean="0"/>
              <a:t>9</a:t>
            </a:fld>
            <a:endParaRPr lang="en-US"/>
          </a:p>
        </p:txBody>
      </p:sp>
    </p:spTree>
    <p:extLst>
      <p:ext uri="{BB962C8B-B14F-4D97-AF65-F5344CB8AC3E}">
        <p14:creationId xmlns:p14="http://schemas.microsoft.com/office/powerpoint/2010/main" val="2167263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21046"/>
            <a:ext cx="6858000" cy="172310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3627676"/>
            <a:ext cx="6858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1" y="1729340"/>
            <a:ext cx="9141619"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06CA016-0674-7048-908E-22AD7D5CDB36}"/>
              </a:ext>
            </a:extLst>
          </p:cNvPr>
          <p:cNvCxnSpPr>
            <a:cxnSpLocks/>
          </p:cNvCxnSpPr>
          <p:nvPr/>
        </p:nvCxnSpPr>
        <p:spPr>
          <a:xfrm>
            <a:off x="-20098" y="6300570"/>
            <a:ext cx="9164099" cy="0"/>
          </a:xfrm>
          <a:prstGeom prst="line">
            <a:avLst/>
          </a:prstGeom>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61" y="393171"/>
            <a:ext cx="3657776" cy="1188777"/>
          </a:xfrm>
          <a:prstGeom prst="rect">
            <a:avLst/>
          </a:prstGeom>
        </p:spPr>
      </p:pic>
      <p:sp>
        <p:nvSpPr>
          <p:cNvPr id="19"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Tree>
    <p:extLst>
      <p:ext uri="{BB962C8B-B14F-4D97-AF65-F5344CB8AC3E}">
        <p14:creationId xmlns:p14="http://schemas.microsoft.com/office/powerpoint/2010/main" val="2806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AFAF9E59-05AB-4B69-8908-DFF3CAA38312}" type="slidenum">
              <a:rPr lang="en-US" smtClean="0"/>
              <a:pPr/>
              <a:t>‹#›</a:t>
            </a:fld>
            <a:endParaRPr lang="en-US" dirty="0"/>
          </a:p>
        </p:txBody>
      </p:sp>
    </p:spTree>
    <p:extLst>
      <p:ext uri="{BB962C8B-B14F-4D97-AF65-F5344CB8AC3E}">
        <p14:creationId xmlns:p14="http://schemas.microsoft.com/office/powerpoint/2010/main" val="38612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18" name="Text Placeholder 17"/>
          <p:cNvSpPr>
            <a:spLocks noGrp="1"/>
          </p:cNvSpPr>
          <p:nvPr>
            <p:ph type="body" sz="quarter" idx="19" hasCustomPrompt="1"/>
          </p:nvPr>
        </p:nvSpPr>
        <p:spPr>
          <a:xfrm>
            <a:off x="1827609" y="2274179"/>
            <a:ext cx="5486400" cy="2743200"/>
          </a:xfrm>
        </p:spPr>
        <p:txBody>
          <a:bodyPr/>
          <a:lstStyle>
            <a:lvl1pPr marL="0" indent="0" algn="ctr">
              <a:buFont typeface="Arial" panose="020B0604020202020204" pitchFamily="34" charset="0"/>
              <a:buNone/>
              <a:defRPr b="1">
                <a:latin typeface="+mn-lt"/>
              </a:defRPr>
            </a:lvl1pPr>
          </a:lstStyle>
          <a:p>
            <a:pPr algn="ctr"/>
            <a:r>
              <a:rPr lang="en-US" dirty="0"/>
              <a:t>First &amp; Last Name</a:t>
            </a:r>
          </a:p>
          <a:p>
            <a:pPr algn="ctr"/>
            <a:r>
              <a:rPr lang="en-US" dirty="0"/>
              <a:t>Title</a:t>
            </a:r>
          </a:p>
          <a:p>
            <a:pPr algn="ctr"/>
            <a:r>
              <a:rPr lang="en-US" b="0" dirty="0"/>
              <a:t>location</a:t>
            </a:r>
          </a:p>
          <a:p>
            <a:pPr algn="ctr"/>
            <a:r>
              <a:rPr lang="en-US" b="0" dirty="0"/>
              <a:t>phone</a:t>
            </a:r>
          </a:p>
          <a:p>
            <a:pPr algn="ctr"/>
            <a:r>
              <a:rPr lang="en-US" b="0" dirty="0"/>
              <a:t>email</a:t>
            </a:r>
          </a:p>
        </p:txBody>
      </p:sp>
      <p:sp>
        <p:nvSpPr>
          <p:cNvPr id="17"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1" y="1729340"/>
            <a:ext cx="9141619"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61" y="393171"/>
            <a:ext cx="3657776" cy="1188777"/>
          </a:xfrm>
          <a:prstGeom prst="rect">
            <a:avLst/>
          </a:prstGeom>
        </p:spPr>
      </p:pic>
      <p:pic>
        <p:nvPicPr>
          <p:cNvPr id="13" name="Picture 12">
            <a:extLst>
              <a:ext uri="{FF2B5EF4-FFF2-40B4-BE49-F238E27FC236}">
                <a16:creationId xmlns:a16="http://schemas.microsoft.com/office/drawing/2014/main" id="{CA807EE4-A694-D54B-9945-7FA151BC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224" y="5192230"/>
            <a:ext cx="299273" cy="365778"/>
          </a:xfrm>
          <a:prstGeom prst="rect">
            <a:avLst/>
          </a:prstGeom>
        </p:spPr>
      </p:pic>
      <p:pic>
        <p:nvPicPr>
          <p:cNvPr id="14" name="Picture 13">
            <a:extLst>
              <a:ext uri="{FF2B5EF4-FFF2-40B4-BE49-F238E27FC236}">
                <a16:creationId xmlns:a16="http://schemas.microsoft.com/office/drawing/2014/main" id="{D6A0DD24-656C-D74A-89C3-886E6091D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759" y="5192230"/>
            <a:ext cx="365778" cy="365778"/>
          </a:xfrm>
          <a:prstGeom prst="rect">
            <a:avLst/>
          </a:prstGeom>
        </p:spPr>
      </p:pic>
      <p:pic>
        <p:nvPicPr>
          <p:cNvPr id="15" name="Picture 14">
            <a:extLst>
              <a:ext uri="{FF2B5EF4-FFF2-40B4-BE49-F238E27FC236}">
                <a16:creationId xmlns:a16="http://schemas.microsoft.com/office/drawing/2014/main" id="{E518FE05-D837-E343-9D4A-732A7FEE8F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643" y="5196387"/>
            <a:ext cx="365778" cy="361621"/>
          </a:xfrm>
          <a:prstGeom prst="rect">
            <a:avLst/>
          </a:prstGeom>
        </p:spPr>
      </p:pic>
      <p:pic>
        <p:nvPicPr>
          <p:cNvPr id="16" name="Picture 15">
            <a:extLst>
              <a:ext uri="{FF2B5EF4-FFF2-40B4-BE49-F238E27FC236}">
                <a16:creationId xmlns:a16="http://schemas.microsoft.com/office/drawing/2014/main" id="{09828067-6247-304E-AECE-54328569E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875" y="5192230"/>
            <a:ext cx="365778" cy="365778"/>
          </a:xfrm>
          <a:prstGeom prst="rect">
            <a:avLst/>
          </a:prstGeom>
        </p:spPr>
      </p:pic>
      <p:pic>
        <p:nvPicPr>
          <p:cNvPr id="19" name="Picture 18">
            <a:extLst>
              <a:ext uri="{FF2B5EF4-FFF2-40B4-BE49-F238E27FC236}">
                <a16:creationId xmlns:a16="http://schemas.microsoft.com/office/drawing/2014/main" id="{474D5C84-1CDF-5A47-8737-796F90B02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107" y="5192230"/>
            <a:ext cx="365778" cy="365778"/>
          </a:xfrm>
          <a:prstGeom prst="rect">
            <a:avLst/>
          </a:prstGeom>
        </p:spPr>
      </p:pic>
      <p:pic>
        <p:nvPicPr>
          <p:cNvPr id="20" name="Picture 19">
            <a:extLst>
              <a:ext uri="{FF2B5EF4-FFF2-40B4-BE49-F238E27FC236}">
                <a16:creationId xmlns:a16="http://schemas.microsoft.com/office/drawing/2014/main" id="{D6A0DD24-656C-D74A-89C3-886E6091D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2991" y="5246266"/>
            <a:ext cx="365778" cy="257707"/>
          </a:xfrm>
          <a:prstGeom prst="rect">
            <a:avLst/>
          </a:prstGeom>
        </p:spPr>
      </p:pic>
      <p:pic>
        <p:nvPicPr>
          <p:cNvPr id="21" name="Picture 20">
            <a:extLst>
              <a:ext uri="{FF2B5EF4-FFF2-40B4-BE49-F238E27FC236}">
                <a16:creationId xmlns:a16="http://schemas.microsoft.com/office/drawing/2014/main" id="{CA807EE4-A694-D54B-9945-7FA151BC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224" y="5192230"/>
            <a:ext cx="299273" cy="365778"/>
          </a:xfrm>
          <a:prstGeom prst="rect">
            <a:avLst/>
          </a:prstGeom>
        </p:spPr>
      </p:pic>
      <p:pic>
        <p:nvPicPr>
          <p:cNvPr id="22" name="Picture 21">
            <a:extLst>
              <a:ext uri="{FF2B5EF4-FFF2-40B4-BE49-F238E27FC236}">
                <a16:creationId xmlns:a16="http://schemas.microsoft.com/office/drawing/2014/main" id="{D6A0DD24-656C-D74A-89C3-886E6091D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759" y="5192230"/>
            <a:ext cx="365778" cy="365778"/>
          </a:xfrm>
          <a:prstGeom prst="rect">
            <a:avLst/>
          </a:prstGeom>
        </p:spPr>
      </p:pic>
      <p:pic>
        <p:nvPicPr>
          <p:cNvPr id="23" name="Picture 22">
            <a:extLst>
              <a:ext uri="{FF2B5EF4-FFF2-40B4-BE49-F238E27FC236}">
                <a16:creationId xmlns:a16="http://schemas.microsoft.com/office/drawing/2014/main" id="{E518FE05-D837-E343-9D4A-732A7FEE8F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643" y="5196387"/>
            <a:ext cx="365778" cy="361621"/>
          </a:xfrm>
          <a:prstGeom prst="rect">
            <a:avLst/>
          </a:prstGeom>
        </p:spPr>
      </p:pic>
      <p:pic>
        <p:nvPicPr>
          <p:cNvPr id="24" name="Picture 23">
            <a:extLst>
              <a:ext uri="{FF2B5EF4-FFF2-40B4-BE49-F238E27FC236}">
                <a16:creationId xmlns:a16="http://schemas.microsoft.com/office/drawing/2014/main" id="{09828067-6247-304E-AECE-54328569E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875" y="5192230"/>
            <a:ext cx="365778" cy="365778"/>
          </a:xfrm>
          <a:prstGeom prst="rect">
            <a:avLst/>
          </a:prstGeom>
        </p:spPr>
      </p:pic>
      <p:pic>
        <p:nvPicPr>
          <p:cNvPr id="25" name="Picture 24">
            <a:extLst>
              <a:ext uri="{FF2B5EF4-FFF2-40B4-BE49-F238E27FC236}">
                <a16:creationId xmlns:a16="http://schemas.microsoft.com/office/drawing/2014/main" id="{474D5C84-1CDF-5A47-8737-796F90B02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107" y="5192230"/>
            <a:ext cx="365778" cy="365778"/>
          </a:xfrm>
          <a:prstGeom prst="rect">
            <a:avLst/>
          </a:prstGeom>
        </p:spPr>
      </p:pic>
      <p:pic>
        <p:nvPicPr>
          <p:cNvPr id="26" name="Picture 25">
            <a:extLst>
              <a:ext uri="{FF2B5EF4-FFF2-40B4-BE49-F238E27FC236}">
                <a16:creationId xmlns:a16="http://schemas.microsoft.com/office/drawing/2014/main" id="{D6A0DD24-656C-D74A-89C3-886E6091D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2991" y="5246266"/>
            <a:ext cx="365778" cy="257707"/>
          </a:xfrm>
          <a:prstGeom prst="rect">
            <a:avLst/>
          </a:prstGeom>
        </p:spPr>
      </p:pic>
      <p:pic>
        <p:nvPicPr>
          <p:cNvPr id="27" name="Picture 26">
            <a:extLst>
              <a:ext uri="{FF2B5EF4-FFF2-40B4-BE49-F238E27FC236}">
                <a16:creationId xmlns:a16="http://schemas.microsoft.com/office/drawing/2014/main" id="{CA807EE4-A694-D54B-9945-7FA151BC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224" y="5192230"/>
            <a:ext cx="299273" cy="365778"/>
          </a:xfrm>
          <a:prstGeom prst="rect">
            <a:avLst/>
          </a:prstGeom>
        </p:spPr>
      </p:pic>
      <p:pic>
        <p:nvPicPr>
          <p:cNvPr id="28" name="Picture 27">
            <a:extLst>
              <a:ext uri="{FF2B5EF4-FFF2-40B4-BE49-F238E27FC236}">
                <a16:creationId xmlns:a16="http://schemas.microsoft.com/office/drawing/2014/main" id="{D6A0DD24-656C-D74A-89C3-886E6091D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759" y="5192230"/>
            <a:ext cx="365778" cy="365778"/>
          </a:xfrm>
          <a:prstGeom prst="rect">
            <a:avLst/>
          </a:prstGeom>
        </p:spPr>
      </p:pic>
      <p:pic>
        <p:nvPicPr>
          <p:cNvPr id="29" name="Picture 28">
            <a:extLst>
              <a:ext uri="{FF2B5EF4-FFF2-40B4-BE49-F238E27FC236}">
                <a16:creationId xmlns:a16="http://schemas.microsoft.com/office/drawing/2014/main" id="{E518FE05-D837-E343-9D4A-732A7FEE8F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643" y="5196387"/>
            <a:ext cx="365778" cy="361621"/>
          </a:xfrm>
          <a:prstGeom prst="rect">
            <a:avLst/>
          </a:prstGeom>
        </p:spPr>
      </p:pic>
      <p:pic>
        <p:nvPicPr>
          <p:cNvPr id="30" name="Picture 29">
            <a:extLst>
              <a:ext uri="{FF2B5EF4-FFF2-40B4-BE49-F238E27FC236}">
                <a16:creationId xmlns:a16="http://schemas.microsoft.com/office/drawing/2014/main" id="{09828067-6247-304E-AECE-54328569E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875" y="5192230"/>
            <a:ext cx="365778" cy="365778"/>
          </a:xfrm>
          <a:prstGeom prst="rect">
            <a:avLst/>
          </a:prstGeom>
        </p:spPr>
      </p:pic>
      <p:pic>
        <p:nvPicPr>
          <p:cNvPr id="31" name="Picture 30">
            <a:extLst>
              <a:ext uri="{FF2B5EF4-FFF2-40B4-BE49-F238E27FC236}">
                <a16:creationId xmlns:a16="http://schemas.microsoft.com/office/drawing/2014/main" id="{474D5C84-1CDF-5A47-8737-796F90B02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107" y="5192230"/>
            <a:ext cx="365778" cy="365778"/>
          </a:xfrm>
          <a:prstGeom prst="rect">
            <a:avLst/>
          </a:prstGeom>
        </p:spPr>
      </p:pic>
      <p:pic>
        <p:nvPicPr>
          <p:cNvPr id="32" name="Picture 31">
            <a:extLst>
              <a:ext uri="{FF2B5EF4-FFF2-40B4-BE49-F238E27FC236}">
                <a16:creationId xmlns:a16="http://schemas.microsoft.com/office/drawing/2014/main" id="{D6A0DD24-656C-D74A-89C3-886E6091D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2991" y="5246266"/>
            <a:ext cx="365778" cy="257707"/>
          </a:xfrm>
          <a:prstGeom prst="rect">
            <a:avLst/>
          </a:prstGeom>
        </p:spPr>
      </p:pic>
      <p:pic>
        <p:nvPicPr>
          <p:cNvPr id="33" name="Picture 32">
            <a:extLst>
              <a:ext uri="{FF2B5EF4-FFF2-40B4-BE49-F238E27FC236}">
                <a16:creationId xmlns:a16="http://schemas.microsoft.com/office/drawing/2014/main" id="{CA807EE4-A694-D54B-9945-7FA151BC39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1224" y="5192230"/>
            <a:ext cx="299273" cy="365778"/>
          </a:xfrm>
          <a:prstGeom prst="rect">
            <a:avLst/>
          </a:prstGeom>
        </p:spPr>
      </p:pic>
      <p:pic>
        <p:nvPicPr>
          <p:cNvPr id="34" name="Picture 33">
            <a:extLst>
              <a:ext uri="{FF2B5EF4-FFF2-40B4-BE49-F238E27FC236}">
                <a16:creationId xmlns:a16="http://schemas.microsoft.com/office/drawing/2014/main" id="{D6A0DD24-656C-D74A-89C3-886E6091DE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4759" y="5192230"/>
            <a:ext cx="365778" cy="365778"/>
          </a:xfrm>
          <a:prstGeom prst="rect">
            <a:avLst/>
          </a:prstGeom>
        </p:spPr>
      </p:pic>
      <p:pic>
        <p:nvPicPr>
          <p:cNvPr id="35" name="Picture 34">
            <a:extLst>
              <a:ext uri="{FF2B5EF4-FFF2-40B4-BE49-F238E27FC236}">
                <a16:creationId xmlns:a16="http://schemas.microsoft.com/office/drawing/2014/main" id="{E518FE05-D837-E343-9D4A-732A7FEE8F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0643" y="5196387"/>
            <a:ext cx="365778" cy="361621"/>
          </a:xfrm>
          <a:prstGeom prst="rect">
            <a:avLst/>
          </a:prstGeom>
        </p:spPr>
      </p:pic>
      <p:pic>
        <p:nvPicPr>
          <p:cNvPr id="36" name="Picture 35">
            <a:extLst>
              <a:ext uri="{FF2B5EF4-FFF2-40B4-BE49-F238E27FC236}">
                <a16:creationId xmlns:a16="http://schemas.microsoft.com/office/drawing/2014/main" id="{09828067-6247-304E-AECE-54328569E4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78875" y="5192230"/>
            <a:ext cx="365778" cy="365778"/>
          </a:xfrm>
          <a:prstGeom prst="rect">
            <a:avLst/>
          </a:prstGeom>
        </p:spPr>
      </p:pic>
      <p:pic>
        <p:nvPicPr>
          <p:cNvPr id="37" name="Picture 36">
            <a:extLst>
              <a:ext uri="{FF2B5EF4-FFF2-40B4-BE49-F238E27FC236}">
                <a16:creationId xmlns:a16="http://schemas.microsoft.com/office/drawing/2014/main" id="{474D5C84-1CDF-5A47-8737-796F90B02CE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27107" y="5192230"/>
            <a:ext cx="365778" cy="365778"/>
          </a:xfrm>
          <a:prstGeom prst="rect">
            <a:avLst/>
          </a:prstGeom>
        </p:spPr>
      </p:pic>
      <p:pic>
        <p:nvPicPr>
          <p:cNvPr id="38" name="Picture 37">
            <a:extLst>
              <a:ext uri="{FF2B5EF4-FFF2-40B4-BE49-F238E27FC236}">
                <a16:creationId xmlns:a16="http://schemas.microsoft.com/office/drawing/2014/main" id="{D6A0DD24-656C-D74A-89C3-886E6091D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52991" y="5246266"/>
            <a:ext cx="365778" cy="257707"/>
          </a:xfrm>
          <a:prstGeom prst="rect">
            <a:avLst/>
          </a:prstGeom>
        </p:spPr>
      </p:pic>
    </p:spTree>
    <p:extLst>
      <p:ext uri="{BB962C8B-B14F-4D97-AF65-F5344CB8AC3E}">
        <p14:creationId xmlns:p14="http://schemas.microsoft.com/office/powerpoint/2010/main" val="36363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Tree>
    <p:extLst>
      <p:ext uri="{BB962C8B-B14F-4D97-AF65-F5344CB8AC3E}">
        <p14:creationId xmlns:p14="http://schemas.microsoft.com/office/powerpoint/2010/main" val="323004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b="0"/>
            </a:lvl1pPr>
            <a:lvl2pPr>
              <a:defRPr sz="2000" b="0"/>
            </a:lvl2pPr>
            <a:lvl3pPr>
              <a:defRPr sz="1600" b="0"/>
            </a:lvl3pPr>
            <a:lvl4pPr>
              <a:defRPr sz="1400" b="0"/>
            </a:lvl4pPr>
            <a:lvl5pPr>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Tree>
    <p:extLst>
      <p:ext uri="{BB962C8B-B14F-4D97-AF65-F5344CB8AC3E}">
        <p14:creationId xmlns:p14="http://schemas.microsoft.com/office/powerpoint/2010/main" val="325147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Picture (recta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
        <p:nvSpPr>
          <p:cNvPr id="8" name="Picture Placeholder 4"/>
          <p:cNvSpPr>
            <a:spLocks noGrp="1"/>
          </p:cNvSpPr>
          <p:nvPr>
            <p:ph type="pic" sz="quarter" idx="14"/>
          </p:nvPr>
        </p:nvSpPr>
        <p:spPr>
          <a:xfrm>
            <a:off x="628650" y="3906158"/>
            <a:ext cx="7886700" cy="2152650"/>
          </a:xfrm>
        </p:spPr>
        <p:txBody>
          <a:bodyPr/>
          <a:lstStyle/>
          <a:p>
            <a:r>
              <a:rPr lang="en-US"/>
              <a:t>Click icon to add picture</a:t>
            </a:r>
            <a:endParaRPr lang="en-US" dirty="0"/>
          </a:p>
        </p:txBody>
      </p:sp>
      <p:sp>
        <p:nvSpPr>
          <p:cNvPr id="11" name="Text Placeholder 2"/>
          <p:cNvSpPr>
            <a:spLocks noGrp="1"/>
          </p:cNvSpPr>
          <p:nvPr>
            <p:ph idx="1" hasCustomPrompt="1"/>
          </p:nvPr>
        </p:nvSpPr>
        <p:spPr>
          <a:xfrm>
            <a:off x="628650" y="1589519"/>
            <a:ext cx="7886700" cy="21791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0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Picture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
        <p:nvSpPr>
          <p:cNvPr id="8" name="Picture Placeholder 4"/>
          <p:cNvSpPr>
            <a:spLocks noGrp="1"/>
          </p:cNvSpPr>
          <p:nvPr>
            <p:ph type="pic" sz="quarter" idx="14"/>
          </p:nvPr>
        </p:nvSpPr>
        <p:spPr>
          <a:xfrm>
            <a:off x="2486826" y="3228515"/>
            <a:ext cx="3971124" cy="2830294"/>
          </a:xfrm>
        </p:spPr>
        <p:txBody>
          <a:bodyPr/>
          <a:lstStyle/>
          <a:p>
            <a:r>
              <a:rPr lang="en-US"/>
              <a:t>Click icon to add picture</a:t>
            </a:r>
          </a:p>
        </p:txBody>
      </p:sp>
      <p:sp>
        <p:nvSpPr>
          <p:cNvPr id="7" name="Text Placeholder 2"/>
          <p:cNvSpPr>
            <a:spLocks noGrp="1"/>
          </p:cNvSpPr>
          <p:nvPr>
            <p:ph idx="1"/>
          </p:nvPr>
        </p:nvSpPr>
        <p:spPr>
          <a:xfrm>
            <a:off x="628650" y="1589519"/>
            <a:ext cx="7886700" cy="14869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964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9488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9488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Tree>
    <p:extLst>
      <p:ext uri="{BB962C8B-B14F-4D97-AF65-F5344CB8AC3E}">
        <p14:creationId xmlns:p14="http://schemas.microsoft.com/office/powerpoint/2010/main" val="76021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9488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
        <p:nvSpPr>
          <p:cNvPr id="8" name="Picture Placeholder 5"/>
          <p:cNvSpPr>
            <a:spLocks noGrp="1"/>
          </p:cNvSpPr>
          <p:nvPr>
            <p:ph type="pic" sz="quarter" idx="13"/>
          </p:nvPr>
        </p:nvSpPr>
        <p:spPr>
          <a:xfrm>
            <a:off x="4631346" y="1595438"/>
            <a:ext cx="3892550" cy="4351337"/>
          </a:xfrm>
        </p:spPr>
        <p:txBody>
          <a:bodyPr/>
          <a:lstStyle/>
          <a:p>
            <a:r>
              <a:rPr lang="en-US"/>
              <a:t>Click icon to add picture</a:t>
            </a:r>
          </a:p>
        </p:txBody>
      </p:sp>
    </p:spTree>
    <p:extLst>
      <p:ext uri="{BB962C8B-B14F-4D97-AF65-F5344CB8AC3E}">
        <p14:creationId xmlns:p14="http://schemas.microsoft.com/office/powerpoint/2010/main" val="43384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8" name="Picture Placeholder 5"/>
          <p:cNvSpPr>
            <a:spLocks noGrp="1"/>
          </p:cNvSpPr>
          <p:nvPr>
            <p:ph type="pic" sz="quarter" idx="13"/>
          </p:nvPr>
        </p:nvSpPr>
        <p:spPr>
          <a:xfrm>
            <a:off x="628650" y="1595438"/>
            <a:ext cx="3892550" cy="4351337"/>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4"/>
          <p:cNvSpPr>
            <a:spLocks noGrp="1"/>
          </p:cNvSpPr>
          <p:nvPr>
            <p:ph type="sldNum" sz="quarter" idx="12"/>
          </p:nvPr>
        </p:nvSpPr>
        <p:spPr>
          <a:xfrm>
            <a:off x="6457950" y="6356353"/>
            <a:ext cx="2057400" cy="365125"/>
          </a:xfrm>
        </p:spPr>
        <p:txBody>
          <a:bodyPr/>
          <a:lstStyle/>
          <a:p>
            <a:fld id="{AFAF9E59-05AB-4B69-8908-DFF3CAA38312}" type="slidenum">
              <a:rPr lang="en-US" smtClean="0"/>
              <a:t>‹#›</a:t>
            </a:fld>
            <a:endParaRPr lang="en-US"/>
          </a:p>
        </p:txBody>
      </p:sp>
      <p:sp>
        <p:nvSpPr>
          <p:cNvPr id="6" name="Content Placeholder 3"/>
          <p:cNvSpPr>
            <a:spLocks noGrp="1"/>
          </p:cNvSpPr>
          <p:nvPr>
            <p:ph sz="half" idx="2"/>
          </p:nvPr>
        </p:nvSpPr>
        <p:spPr>
          <a:xfrm>
            <a:off x="4629150" y="159488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172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FAF9E59-05AB-4B69-8908-DFF3CAA38312}" type="slidenum">
              <a:rPr lang="en-US" smtClean="0"/>
              <a:t>‹#›</a:t>
            </a:fld>
            <a:endParaRPr lang="en-US"/>
          </a:p>
        </p:txBody>
      </p:sp>
      <p:sp>
        <p:nvSpPr>
          <p:cNvPr id="5" name="Picture Placeholder 4"/>
          <p:cNvSpPr>
            <a:spLocks noGrp="1"/>
          </p:cNvSpPr>
          <p:nvPr>
            <p:ph type="pic" sz="quarter" idx="13"/>
          </p:nvPr>
        </p:nvSpPr>
        <p:spPr>
          <a:xfrm>
            <a:off x="628650" y="461473"/>
            <a:ext cx="7886700" cy="5715490"/>
          </a:xfrm>
        </p:spPr>
        <p:txBody>
          <a:bodyPr/>
          <a:lstStyle/>
          <a:p>
            <a:r>
              <a:rPr lang="en-US"/>
              <a:t>Click icon to add picture</a:t>
            </a:r>
          </a:p>
        </p:txBody>
      </p:sp>
    </p:spTree>
    <p:extLst>
      <p:ext uri="{BB962C8B-B14F-4D97-AF65-F5344CB8AC3E}">
        <p14:creationId xmlns:p14="http://schemas.microsoft.com/office/powerpoint/2010/main" val="254720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5811" y="6394162"/>
            <a:ext cx="9164099" cy="253916"/>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j-lt"/>
                <a:ea typeface="+mn-ea"/>
                <a:cs typeface="+mn-cs"/>
              </a:rPr>
              <a:t>Efficient       </a:t>
            </a:r>
            <a:r>
              <a:rPr lang="en-US" sz="1050" kern="1200" baseline="0" dirty="0">
                <a:solidFill>
                  <a:schemeClr val="tx1"/>
                </a:solidFill>
                <a:latin typeface="+mj-lt"/>
                <a:ea typeface="+mn-ea"/>
                <a:cs typeface="+mn-cs"/>
              </a:rPr>
              <a:t>•       Effective       •       Transparent</a:t>
            </a:r>
          </a:p>
        </p:txBody>
      </p:sp>
      <p:sp>
        <p:nvSpPr>
          <p:cNvPr id="2" name="Title Placeholder 1"/>
          <p:cNvSpPr>
            <a:spLocks noGrp="1"/>
          </p:cNvSpPr>
          <p:nvPr>
            <p:ph type="title"/>
          </p:nvPr>
        </p:nvSpPr>
        <p:spPr>
          <a:xfrm>
            <a:off x="628650" y="365128"/>
            <a:ext cx="7886700" cy="1002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9519"/>
            <a:ext cx="7886700" cy="44609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AFAF9E59-05AB-4B69-8908-DFF3CAA38312}" type="slidenum">
              <a:rPr lang="en-US" smtClean="0"/>
              <a:pPr/>
              <a:t>‹#›</a:t>
            </a:fld>
            <a:endParaRPr lang="en-US" dirty="0"/>
          </a:p>
        </p:txBody>
      </p:sp>
      <p:cxnSp>
        <p:nvCxnSpPr>
          <p:cNvPr id="8" name="Straight Connector 7">
            <a:extLst>
              <a:ext uri="{FF2B5EF4-FFF2-40B4-BE49-F238E27FC236}">
                <a16:creationId xmlns:a16="http://schemas.microsoft.com/office/drawing/2014/main" id="{23C681F7-43DE-A040-85C5-4C2C381DD4EA}"/>
              </a:ext>
            </a:extLst>
          </p:cNvPr>
          <p:cNvCxnSpPr/>
          <p:nvPr/>
        </p:nvCxnSpPr>
        <p:spPr>
          <a:xfrm>
            <a:off x="-1" y="90860"/>
            <a:ext cx="9141619"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484C4C1-6EA6-8048-A1AB-BFECC6322882}"/>
              </a:ext>
            </a:extLst>
          </p:cNvPr>
          <p:cNvCxnSpPr/>
          <p:nvPr/>
        </p:nvCxnSpPr>
        <p:spPr>
          <a:xfrm>
            <a:off x="7" y="262437"/>
            <a:ext cx="9141619"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C681F7-43DE-A040-85C5-4C2C381DD4EA}"/>
              </a:ext>
            </a:extLst>
          </p:cNvPr>
          <p:cNvCxnSpPr/>
          <p:nvPr/>
        </p:nvCxnSpPr>
        <p:spPr>
          <a:xfrm>
            <a:off x="-5810" y="90860"/>
            <a:ext cx="9141619"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84C4C1-6EA6-8048-A1AB-BFECC6322882}"/>
              </a:ext>
            </a:extLst>
          </p:cNvPr>
          <p:cNvCxnSpPr/>
          <p:nvPr/>
        </p:nvCxnSpPr>
        <p:spPr>
          <a:xfrm>
            <a:off x="-5810" y="262437"/>
            <a:ext cx="9141619"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06CA016-0674-7048-908E-22AD7D5CDB36}"/>
              </a:ext>
            </a:extLst>
          </p:cNvPr>
          <p:cNvCxnSpPr>
            <a:cxnSpLocks/>
          </p:cNvCxnSpPr>
          <p:nvPr/>
        </p:nvCxnSpPr>
        <p:spPr>
          <a:xfrm>
            <a:off x="-5810" y="6300570"/>
            <a:ext cx="916409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820346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byers@ohioauditor.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ohioauditor.gov/performanc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AF9E59-05AB-4B69-8908-DFF3CAA38312}" type="slidenum">
              <a:rPr lang="en-US" smtClean="0"/>
              <a:t>1</a:t>
            </a:fld>
            <a:endParaRPr lang="en-US" dirty="0"/>
          </a:p>
        </p:txBody>
      </p:sp>
      <p:sp>
        <p:nvSpPr>
          <p:cNvPr id="5" name="Title 1"/>
          <p:cNvSpPr txBox="1">
            <a:spLocks/>
          </p:cNvSpPr>
          <p:nvPr/>
        </p:nvSpPr>
        <p:spPr>
          <a:xfrm>
            <a:off x="0" y="2397466"/>
            <a:ext cx="9144000" cy="1670107"/>
          </a:xfrm>
          <a:prstGeom prst="rect">
            <a:avLst/>
          </a:prstGeom>
        </p:spPr>
        <p:txBody>
          <a:bodyPr vert="horz" lIns="91440" tIns="45720" rIns="91440" bIns="45720" rtlCol="0" anchor="b">
            <a:normAutofit/>
          </a:bodyPr>
          <a:lst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6000" dirty="0"/>
              <a:t>Performance Audits</a:t>
            </a:r>
          </a:p>
        </p:txBody>
      </p:sp>
      <p:sp>
        <p:nvSpPr>
          <p:cNvPr id="6" name="Subtitle 2"/>
          <p:cNvSpPr txBox="1">
            <a:spLocks/>
          </p:cNvSpPr>
          <p:nvPr/>
        </p:nvSpPr>
        <p:spPr>
          <a:xfrm>
            <a:off x="0" y="4331596"/>
            <a:ext cx="9144000" cy="379093"/>
          </a:xfrm>
          <a:prstGeom prst="rect">
            <a:avLst/>
          </a:prstGeom>
        </p:spPr>
        <p:txBody>
          <a:bodyPr vert="horz" lIns="91440" tIns="45720" rIns="91440" bIns="45720" rtlCol="0">
            <a:normAutofit fontScale="62500" lnSpcReduction="20000"/>
          </a:bodyPr>
          <a:lstStyle>
            <a:lvl1pPr marL="0" indent="0" algn="ctr" defTabSz="514350" rtl="0" eaLnBrk="1" latinLnBrk="0" hangingPunct="1">
              <a:lnSpc>
                <a:spcPct val="90000"/>
              </a:lnSpc>
              <a:spcBef>
                <a:spcPts val="563"/>
              </a:spcBef>
              <a:buFont typeface="Arial" panose="020B0604020202020204" pitchFamily="34" charset="0"/>
              <a:buNone/>
              <a:defRPr sz="2100" kern="1200">
                <a:solidFill>
                  <a:schemeClr val="tx1"/>
                </a:solidFill>
                <a:latin typeface="+mj-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tabLst>
                <a:tab pos="631825" algn="l"/>
              </a:tabLst>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tabLst>
                <a:tab pos="914400" algn="l"/>
              </a:tabLst>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r>
              <a:rPr lang="en-US" i="1" dirty="0"/>
              <a:t>A Tool to Objectively Evaluate Efficiency, Economy, and Effectiveness of Operations and Programs </a:t>
            </a:r>
          </a:p>
        </p:txBody>
      </p:sp>
    </p:spTree>
    <p:extLst>
      <p:ext uri="{BB962C8B-B14F-4D97-AF65-F5344CB8AC3E}">
        <p14:creationId xmlns:p14="http://schemas.microsoft.com/office/powerpoint/2010/main" val="374030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AF9E59-05AB-4B69-8908-DFF3CAA38312}" type="slidenum">
              <a:rPr lang="en-US" smtClean="0"/>
              <a:t>10</a:t>
            </a:fld>
            <a:endParaRPr lang="en-US"/>
          </a:p>
        </p:txBody>
      </p:sp>
      <p:sp>
        <p:nvSpPr>
          <p:cNvPr id="8" name="Title 1"/>
          <p:cNvSpPr>
            <a:spLocks noGrp="1"/>
          </p:cNvSpPr>
          <p:nvPr>
            <p:ph type="title"/>
          </p:nvPr>
        </p:nvSpPr>
        <p:spPr>
          <a:xfrm>
            <a:off x="0" y="384175"/>
            <a:ext cx="9144000" cy="1325563"/>
          </a:xfrm>
        </p:spPr>
        <p:txBody>
          <a:bodyPr/>
          <a:lstStyle/>
          <a:p>
            <a:pPr algn="l"/>
            <a:r>
              <a:rPr lang="en-US" dirty="0"/>
              <a:t>The Impact of Our Work (1995-2022)</a:t>
            </a:r>
          </a:p>
        </p:txBody>
      </p:sp>
      <p:sp>
        <p:nvSpPr>
          <p:cNvPr id="9" name="Content Placeholder 2"/>
          <p:cNvSpPr>
            <a:spLocks noGrp="1"/>
          </p:cNvSpPr>
          <p:nvPr>
            <p:ph idx="1"/>
          </p:nvPr>
        </p:nvSpPr>
        <p:spPr>
          <a:xfrm>
            <a:off x="104775" y="1709738"/>
            <a:ext cx="9039225" cy="4351338"/>
          </a:xfrm>
        </p:spPr>
        <p:txBody>
          <a:bodyPr>
            <a:normAutofit fontScale="92500" lnSpcReduction="10000"/>
          </a:bodyPr>
          <a:lstStyle/>
          <a:p>
            <a:r>
              <a:rPr lang="en-US" dirty="0">
                <a:latin typeface="+mj-lt"/>
              </a:rPr>
              <a:t>Completed over 400 performance audits with recommendations for savings in excess of $</a:t>
            </a:r>
            <a:r>
              <a:rPr lang="en-US">
                <a:latin typeface="+mj-lt"/>
              </a:rPr>
              <a:t>187.3 million.</a:t>
            </a:r>
            <a:endParaRPr lang="en-US" dirty="0">
              <a:latin typeface="+mj-lt"/>
            </a:endParaRPr>
          </a:p>
          <a:p>
            <a:endParaRPr lang="en-US" dirty="0">
              <a:latin typeface="+mj-lt"/>
            </a:endParaRPr>
          </a:p>
          <a:p>
            <a:r>
              <a:rPr lang="en-US" dirty="0">
                <a:latin typeface="+mj-lt"/>
              </a:rPr>
              <a:t>For every dollar invested in a performance audit, we identified taxpayer savings of approximately:</a:t>
            </a:r>
          </a:p>
          <a:p>
            <a:endParaRPr lang="en-US" dirty="0">
              <a:latin typeface="+mj-lt"/>
            </a:endParaRPr>
          </a:p>
          <a:p>
            <a:pPr lvl="1"/>
            <a:r>
              <a:rPr lang="en-US" sz="2400" dirty="0">
                <a:latin typeface="+mj-lt"/>
              </a:rPr>
              <a:t>$27 in higher education, </a:t>
            </a:r>
          </a:p>
          <a:p>
            <a:pPr marL="257175" lvl="1" indent="0">
              <a:buNone/>
            </a:pPr>
            <a:endParaRPr lang="en-US" sz="2400" dirty="0">
              <a:latin typeface="+mj-lt"/>
            </a:endParaRPr>
          </a:p>
          <a:p>
            <a:pPr lvl="1"/>
            <a:r>
              <a:rPr lang="en-US" sz="2400" dirty="0">
                <a:latin typeface="+mj-lt"/>
              </a:rPr>
              <a:t>$27 for state agencies,</a:t>
            </a:r>
          </a:p>
          <a:p>
            <a:pPr lvl="1"/>
            <a:endParaRPr lang="en-US" sz="2400" dirty="0">
              <a:latin typeface="+mj-lt"/>
            </a:endParaRPr>
          </a:p>
          <a:p>
            <a:pPr lvl="1"/>
            <a:r>
              <a:rPr lang="en-US" sz="2400" dirty="0">
                <a:latin typeface="+mj-lt"/>
              </a:rPr>
              <a:t>$7 in local governments,</a:t>
            </a:r>
          </a:p>
          <a:p>
            <a:pPr lvl="1"/>
            <a:endParaRPr lang="en-US" sz="2400" dirty="0">
              <a:latin typeface="+mj-lt"/>
            </a:endParaRPr>
          </a:p>
          <a:p>
            <a:pPr lvl="1"/>
            <a:r>
              <a:rPr lang="en-US" sz="2400" dirty="0">
                <a:latin typeface="+mj-lt"/>
              </a:rPr>
              <a:t>$35 in school districts. </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055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11</a:t>
            </a:fld>
            <a:endParaRPr lang="en-US"/>
          </a:p>
        </p:txBody>
      </p:sp>
      <p:sp>
        <p:nvSpPr>
          <p:cNvPr id="4" name="Title 1"/>
          <p:cNvSpPr>
            <a:spLocks noGrp="1"/>
          </p:cNvSpPr>
          <p:nvPr>
            <p:ph type="title"/>
          </p:nvPr>
        </p:nvSpPr>
        <p:spPr>
          <a:xfrm>
            <a:off x="0" y="314327"/>
            <a:ext cx="8515350" cy="1325563"/>
          </a:xfrm>
        </p:spPr>
        <p:txBody>
          <a:bodyPr/>
          <a:lstStyle/>
          <a:p>
            <a:r>
              <a:rPr lang="en-US" dirty="0"/>
              <a:t>Key Points about Performance Audits:</a:t>
            </a:r>
          </a:p>
        </p:txBody>
      </p:sp>
      <p:sp>
        <p:nvSpPr>
          <p:cNvPr id="5" name="Content Placeholder 2"/>
          <p:cNvSpPr txBox="1">
            <a:spLocks/>
          </p:cNvSpPr>
          <p:nvPr/>
        </p:nvSpPr>
        <p:spPr>
          <a:xfrm>
            <a:off x="65117" y="1258751"/>
            <a:ext cx="9078883" cy="4882395"/>
          </a:xfrm>
          <a:prstGeom prst="rect">
            <a:avLst/>
          </a:prstGeom>
        </p:spPr>
        <p:txBody>
          <a:bodyPr>
            <a:no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US" sz="2000" dirty="0">
              <a:latin typeface="+mj-lt"/>
            </a:endParaRPr>
          </a:p>
          <a:p>
            <a:pPr>
              <a:lnSpc>
                <a:spcPct val="100000"/>
              </a:lnSpc>
            </a:pPr>
            <a:r>
              <a:rPr lang="en-US" sz="2000" dirty="0">
                <a:latin typeface="+mj-lt"/>
              </a:rPr>
              <a:t>Performance audits are collaborative.</a:t>
            </a:r>
          </a:p>
          <a:p>
            <a:pPr lvl="1">
              <a:lnSpc>
                <a:spcPct val="100000"/>
              </a:lnSpc>
            </a:pPr>
            <a:r>
              <a:rPr lang="en-US" sz="1600" dirty="0">
                <a:latin typeface="+mj-lt"/>
              </a:rPr>
              <a:t>They require the participation of the organization being audited. </a:t>
            </a:r>
          </a:p>
          <a:p>
            <a:pPr marL="0" indent="0">
              <a:lnSpc>
                <a:spcPct val="100000"/>
              </a:lnSpc>
              <a:buNone/>
            </a:pPr>
            <a:endParaRPr lang="en-US" sz="1600" dirty="0">
              <a:latin typeface="+mj-lt"/>
            </a:endParaRPr>
          </a:p>
          <a:p>
            <a:pPr>
              <a:lnSpc>
                <a:spcPct val="100000"/>
              </a:lnSpc>
            </a:pPr>
            <a:r>
              <a:rPr lang="en-US" sz="2000" dirty="0">
                <a:latin typeface="+mj-lt"/>
              </a:rPr>
              <a:t>Common performance audit areas include program results/operations, staffing, compensation, contract management, and facility, fleet, and asset use.</a:t>
            </a:r>
          </a:p>
          <a:p>
            <a:pPr>
              <a:lnSpc>
                <a:spcPct val="100000"/>
              </a:lnSpc>
            </a:pPr>
            <a:endParaRPr lang="en-US" sz="1600" dirty="0">
              <a:latin typeface="+mj-lt"/>
            </a:endParaRPr>
          </a:p>
          <a:p>
            <a:pPr>
              <a:lnSpc>
                <a:spcPct val="100000"/>
              </a:lnSpc>
            </a:pPr>
            <a:r>
              <a:rPr lang="en-US" sz="2000" dirty="0">
                <a:latin typeface="+mj-lt"/>
              </a:rPr>
              <a:t>Performance audits adhere to government auditing standards.</a:t>
            </a:r>
          </a:p>
          <a:p>
            <a:pPr marL="0" lvl="0" indent="0">
              <a:lnSpc>
                <a:spcPct val="100000"/>
              </a:lnSpc>
              <a:buNone/>
              <a:defRPr/>
            </a:pPr>
            <a:endParaRPr lang="en-US" sz="1600" dirty="0"/>
          </a:p>
          <a:p>
            <a:pPr>
              <a:lnSpc>
                <a:spcPct val="100000"/>
              </a:lnSpc>
            </a:pPr>
            <a:r>
              <a:rPr lang="en-US" sz="2000" dirty="0">
                <a:latin typeface="+mj-lt"/>
              </a:rPr>
              <a:t>Cost for an audit varies based on depth and breadth of work performed.</a:t>
            </a:r>
          </a:p>
          <a:p>
            <a:pPr lvl="1">
              <a:lnSpc>
                <a:spcPct val="100000"/>
              </a:lnSpc>
            </a:pPr>
            <a:r>
              <a:rPr lang="en-US" sz="1600" dirty="0">
                <a:latin typeface="+mj-lt"/>
              </a:rPr>
              <a:t>The Auditor of State’s office works for taxpayers and keeps audit costs low.</a:t>
            </a:r>
          </a:p>
          <a:p>
            <a:pPr>
              <a:lnSpc>
                <a:spcPct val="100000"/>
              </a:lnSpc>
            </a:pPr>
            <a:endParaRPr lang="en-US" sz="1400" i="1" dirty="0"/>
          </a:p>
          <a:p>
            <a:pPr>
              <a:lnSpc>
                <a:spcPct val="100000"/>
              </a:lnSpc>
            </a:pPr>
            <a:endParaRPr lang="en-US" sz="2000" i="1" dirty="0"/>
          </a:p>
          <a:p>
            <a:pPr>
              <a:lnSpc>
                <a:spcPct val="100000"/>
              </a:lnSpc>
            </a:pPr>
            <a:endParaRPr lang="en-US" sz="2000" dirty="0">
              <a:latin typeface="+mj-lt"/>
            </a:endParaRPr>
          </a:p>
          <a:p>
            <a:pPr>
              <a:lnSpc>
                <a:spcPct val="100000"/>
              </a:lnSpc>
            </a:pPr>
            <a:endParaRPr lang="en-US" sz="2000" dirty="0">
              <a:latin typeface="+mj-lt"/>
            </a:endParaRPr>
          </a:p>
        </p:txBody>
      </p:sp>
    </p:spTree>
    <p:extLst>
      <p:ext uri="{BB962C8B-B14F-4D97-AF65-F5344CB8AC3E}">
        <p14:creationId xmlns:p14="http://schemas.microsoft.com/office/powerpoint/2010/main" val="50617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6418" y="909210"/>
            <a:ext cx="5014910" cy="113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 name="Title 1"/>
          <p:cNvSpPr>
            <a:spLocks noGrp="1"/>
          </p:cNvSpPr>
          <p:nvPr>
            <p:ph type="title"/>
          </p:nvPr>
        </p:nvSpPr>
        <p:spPr>
          <a:xfrm>
            <a:off x="276418" y="1100055"/>
            <a:ext cx="4820909" cy="994172"/>
          </a:xfrm>
        </p:spPr>
        <p:txBody>
          <a:bodyPr>
            <a:normAutofit/>
          </a:bodyPr>
          <a:lstStyle/>
          <a:p>
            <a:r>
              <a:rPr lang="en-US" sz="2700" dirty="0">
                <a:solidFill>
                  <a:schemeClr val="bg1"/>
                </a:solidFill>
                <a:latin typeface="Century Gothic" panose="020B0502020202020204" pitchFamily="34" charset="0"/>
                <a:cs typeface="Times New Roman" panose="02020603050405020304" pitchFamily="18" charset="0"/>
              </a:rPr>
              <a:t>Performance Audit Phases</a:t>
            </a:r>
          </a:p>
        </p:txBody>
      </p:sp>
      <p:grpSp>
        <p:nvGrpSpPr>
          <p:cNvPr id="23" name="Group 22"/>
          <p:cNvGrpSpPr/>
          <p:nvPr/>
        </p:nvGrpSpPr>
        <p:grpSpPr>
          <a:xfrm>
            <a:off x="3141949" y="2872718"/>
            <a:ext cx="2714117" cy="2904410"/>
            <a:chOff x="4189264" y="2988660"/>
            <a:chExt cx="3618823" cy="3872546"/>
          </a:xfrm>
        </p:grpSpPr>
        <p:sp>
          <p:nvSpPr>
            <p:cNvPr id="15" name="Rectangle 14"/>
            <p:cNvSpPr/>
            <p:nvPr/>
          </p:nvSpPr>
          <p:spPr>
            <a:xfrm>
              <a:off x="4189264" y="2988660"/>
              <a:ext cx="3618823" cy="372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12" name="Content Placeholder 2"/>
            <p:cNvSpPr txBox="1">
              <a:spLocks/>
            </p:cNvSpPr>
            <p:nvPr/>
          </p:nvSpPr>
          <p:spPr>
            <a:xfrm>
              <a:off x="4511432" y="3298785"/>
              <a:ext cx="3134612" cy="35624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2"/>
                  </a:solidFill>
                  <a:latin typeface="Century Gothic" panose="020B0502020202020204" pitchFamily="34" charset="0"/>
                  <a:cs typeface="Times New Roman" panose="02020603050405020304" pitchFamily="18" charset="0"/>
                </a:rPr>
                <a:t>Field Work</a:t>
              </a:r>
            </a:p>
            <a:p>
              <a:pPr marL="0" indent="0">
                <a:buNone/>
              </a:pPr>
              <a:r>
                <a:rPr lang="en-US" sz="1800" dirty="0">
                  <a:solidFill>
                    <a:schemeClr val="bg1"/>
                  </a:solidFill>
                  <a:latin typeface="Century Gothic" panose="020B0502020202020204" pitchFamily="34" charset="0"/>
                  <a:cs typeface="Times New Roman" panose="02020603050405020304" pitchFamily="18" charset="0"/>
                </a:rPr>
                <a:t>Analysis and conclusions</a:t>
              </a:r>
            </a:p>
            <a:p>
              <a:r>
                <a:rPr lang="en-US" sz="1500" dirty="0">
                  <a:solidFill>
                    <a:schemeClr val="bg1"/>
                  </a:solidFill>
                  <a:latin typeface="Century Gothic" panose="020B0502020202020204" pitchFamily="34" charset="0"/>
                  <a:cs typeface="Times New Roman" panose="02020603050405020304" pitchFamily="18" charset="0"/>
                </a:rPr>
                <a:t>Detailed work conducted to deliver on the audit plan</a:t>
              </a:r>
            </a:p>
          </p:txBody>
        </p:sp>
      </p:grpSp>
      <p:grpSp>
        <p:nvGrpSpPr>
          <p:cNvPr id="18" name="Group 17"/>
          <p:cNvGrpSpPr/>
          <p:nvPr/>
        </p:nvGrpSpPr>
        <p:grpSpPr>
          <a:xfrm>
            <a:off x="6146157" y="2872718"/>
            <a:ext cx="2736259" cy="2904410"/>
            <a:chOff x="8194876" y="2988660"/>
            <a:chExt cx="3648345" cy="3872546"/>
          </a:xfrm>
        </p:grpSpPr>
        <p:sp>
          <p:nvSpPr>
            <p:cNvPr id="16" name="Rectangle 15"/>
            <p:cNvSpPr/>
            <p:nvPr/>
          </p:nvSpPr>
          <p:spPr>
            <a:xfrm>
              <a:off x="8194876" y="2988660"/>
              <a:ext cx="3648345" cy="372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13" name="Content Placeholder 2"/>
            <p:cNvSpPr txBox="1">
              <a:spLocks/>
            </p:cNvSpPr>
            <p:nvPr/>
          </p:nvSpPr>
          <p:spPr>
            <a:xfrm>
              <a:off x="8517045" y="3298785"/>
              <a:ext cx="3115513" cy="35624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2"/>
                  </a:solidFill>
                  <a:latin typeface="Century Gothic" panose="020B0502020202020204" pitchFamily="34" charset="0"/>
                  <a:cs typeface="Times New Roman" panose="02020603050405020304" pitchFamily="18" charset="0"/>
                </a:rPr>
                <a:t>Reporting</a:t>
              </a:r>
              <a:endParaRPr lang="en-US" sz="1800" dirty="0">
                <a:solidFill>
                  <a:schemeClr val="accent2"/>
                </a:solidFill>
                <a:latin typeface="Century Gothic" panose="020B0502020202020204" pitchFamily="34" charset="0"/>
                <a:cs typeface="Times New Roman" panose="02020603050405020304" pitchFamily="18" charset="0"/>
              </a:endParaRPr>
            </a:p>
            <a:p>
              <a:pPr marL="0" indent="0">
                <a:buNone/>
              </a:pPr>
              <a:r>
                <a:rPr lang="en-US" sz="1800" dirty="0">
                  <a:solidFill>
                    <a:schemeClr val="bg1"/>
                  </a:solidFill>
                  <a:latin typeface="Century Gothic" panose="020B0502020202020204" pitchFamily="34" charset="0"/>
                  <a:cs typeface="Times New Roman" panose="02020603050405020304" pitchFamily="18" charset="0"/>
                </a:rPr>
                <a:t>Written report</a:t>
              </a:r>
            </a:p>
            <a:p>
              <a:r>
                <a:rPr lang="en-US" sz="1500" dirty="0">
                  <a:solidFill>
                    <a:schemeClr val="bg1"/>
                  </a:solidFill>
                  <a:latin typeface="Century Gothic" panose="020B0502020202020204" pitchFamily="34" charset="0"/>
                  <a:cs typeface="Times New Roman" panose="02020603050405020304" pitchFamily="18" charset="0"/>
                </a:rPr>
                <a:t>Client report review to ensure information is factually correct and presented fairly</a:t>
              </a:r>
            </a:p>
            <a:p>
              <a:r>
                <a:rPr lang="en-US" sz="1500" dirty="0">
                  <a:solidFill>
                    <a:schemeClr val="bg1"/>
                  </a:solidFill>
                  <a:latin typeface="Century Gothic" panose="020B0502020202020204" pitchFamily="34" charset="0"/>
                  <a:cs typeface="Times New Roman" panose="02020603050405020304" pitchFamily="18" charset="0"/>
                </a:rPr>
                <a:t>One set of comments</a:t>
              </a:r>
            </a:p>
          </p:txBody>
        </p:sp>
      </p:grpSp>
      <p:grpSp>
        <p:nvGrpSpPr>
          <p:cNvPr id="22" name="Group 21"/>
          <p:cNvGrpSpPr/>
          <p:nvPr/>
        </p:nvGrpSpPr>
        <p:grpSpPr>
          <a:xfrm>
            <a:off x="137741" y="2905495"/>
            <a:ext cx="2714117" cy="2904410"/>
            <a:chOff x="183652" y="2988660"/>
            <a:chExt cx="3618823" cy="3872546"/>
          </a:xfrm>
        </p:grpSpPr>
        <p:sp>
          <p:nvSpPr>
            <p:cNvPr id="19" name="Rectangle 18"/>
            <p:cNvSpPr/>
            <p:nvPr/>
          </p:nvSpPr>
          <p:spPr>
            <a:xfrm>
              <a:off x="183652" y="2988660"/>
              <a:ext cx="3618823" cy="372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1" name="Content Placeholder 2"/>
            <p:cNvSpPr txBox="1">
              <a:spLocks/>
            </p:cNvSpPr>
            <p:nvPr/>
          </p:nvSpPr>
          <p:spPr>
            <a:xfrm>
              <a:off x="505819" y="3298785"/>
              <a:ext cx="3134612" cy="35624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chemeClr val="accent2"/>
                  </a:solidFill>
                  <a:latin typeface="Century Gothic" panose="020B0502020202020204" pitchFamily="34" charset="0"/>
                  <a:cs typeface="Times New Roman" panose="02020603050405020304" pitchFamily="18" charset="0"/>
                </a:rPr>
                <a:t>Planning</a:t>
              </a:r>
              <a:endParaRPr lang="en-US" sz="2100" dirty="0">
                <a:solidFill>
                  <a:schemeClr val="accent2"/>
                </a:solidFill>
                <a:latin typeface="Century Gothic" panose="020B0502020202020204" pitchFamily="34" charset="0"/>
                <a:cs typeface="Times New Roman" panose="02020603050405020304" pitchFamily="18" charset="0"/>
              </a:endParaRPr>
            </a:p>
            <a:p>
              <a:pPr marL="0" indent="0">
                <a:buNone/>
              </a:pPr>
              <a:r>
                <a:rPr lang="en-US" sz="1800" dirty="0">
                  <a:solidFill>
                    <a:schemeClr val="bg1"/>
                  </a:solidFill>
                  <a:latin typeface="Century Gothic" panose="020B0502020202020204" pitchFamily="34" charset="0"/>
                  <a:cs typeface="Times New Roman" panose="02020603050405020304" pitchFamily="18" charset="0"/>
                </a:rPr>
                <a:t>Audit plan</a:t>
              </a:r>
            </a:p>
            <a:p>
              <a:r>
                <a:rPr lang="en-US" sz="1500" dirty="0">
                  <a:solidFill>
                    <a:schemeClr val="bg1"/>
                  </a:solidFill>
                  <a:latin typeface="Century Gothic" panose="020B0502020202020204" pitchFamily="34" charset="0"/>
                  <a:cs typeface="Times New Roman" panose="02020603050405020304" pitchFamily="18" charset="0"/>
                </a:rPr>
                <a:t>Objectives or areas of analysis</a:t>
              </a:r>
            </a:p>
          </p:txBody>
        </p:sp>
      </p:grpSp>
      <p:sp>
        <p:nvSpPr>
          <p:cNvPr id="14" name="Freeform 13"/>
          <p:cNvSpPr/>
          <p:nvPr/>
        </p:nvSpPr>
        <p:spPr>
          <a:xfrm>
            <a:off x="0" y="857250"/>
            <a:ext cx="9144000" cy="5143500"/>
          </a:xfrm>
          <a:custGeom>
            <a:avLst/>
            <a:gdLst>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0 w 12192000"/>
              <a:gd name="connsiteY4" fmla="*/ 0 h 6861206"/>
              <a:gd name="connsiteX5" fmla="*/ 320040 w 12192000"/>
              <a:gd name="connsiteY5" fmla="*/ 0 h 6861206"/>
              <a:gd name="connsiteX6" fmla="*/ 320040 w 12192000"/>
              <a:gd name="connsiteY6" fmla="*/ 0 h 6861206"/>
              <a:gd name="connsiteX7" fmla="*/ 11871960 w 12192000"/>
              <a:gd name="connsiteY7" fmla="*/ 0 h 6861206"/>
              <a:gd name="connsiteX8" fmla="*/ 11987684 w 12192000"/>
              <a:gd name="connsiteY8" fmla="*/ 0 h 6861206"/>
              <a:gd name="connsiteX9" fmla="*/ 12192000 w 12192000"/>
              <a:gd name="connsiteY9" fmla="*/ 0 h 6861206"/>
              <a:gd name="connsiteX10" fmla="*/ 12192000 w 12192000"/>
              <a:gd name="connsiteY10" fmla="*/ 6858000 h 6861206"/>
              <a:gd name="connsiteX11" fmla="*/ 11987684 w 12192000"/>
              <a:gd name="connsiteY11" fmla="*/ 6858000 h 6861206"/>
              <a:gd name="connsiteX12" fmla="*/ 11987684 w 12192000"/>
              <a:gd name="connsiteY12" fmla="*/ 6861206 h 6861206"/>
              <a:gd name="connsiteX13" fmla="*/ 204316 w 12192000"/>
              <a:gd name="connsiteY13" fmla="*/ 6861206 h 6861206"/>
              <a:gd name="connsiteX14" fmla="*/ 204316 w 12192000"/>
              <a:gd name="connsiteY14" fmla="*/ 6858000 h 6861206"/>
              <a:gd name="connsiteX15" fmla="*/ 0 w 12192000"/>
              <a:gd name="connsiteY15" fmla="*/ 685800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11987684 w 12192000"/>
              <a:gd name="connsiteY12" fmla="*/ 6858000 h 6861206"/>
              <a:gd name="connsiteX13" fmla="*/ 11987684 w 12192000"/>
              <a:gd name="connsiteY13" fmla="*/ 6861206 h 6861206"/>
              <a:gd name="connsiteX14" fmla="*/ 204316 w 12192000"/>
              <a:gd name="connsiteY14" fmla="*/ 6861206 h 6861206"/>
              <a:gd name="connsiteX15" fmla="*/ 0 w 12192000"/>
              <a:gd name="connsiteY15" fmla="*/ 6858000 h 6861206"/>
              <a:gd name="connsiteX16" fmla="*/ 0 w 12192000"/>
              <a:gd name="connsiteY16" fmla="*/ 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11987684 w 12192000"/>
              <a:gd name="connsiteY12" fmla="*/ 6858000 h 6861206"/>
              <a:gd name="connsiteX13" fmla="*/ 204316 w 12192000"/>
              <a:gd name="connsiteY13" fmla="*/ 6861206 h 6861206"/>
              <a:gd name="connsiteX14" fmla="*/ 0 w 12192000"/>
              <a:gd name="connsiteY14" fmla="*/ 6858000 h 6861206"/>
              <a:gd name="connsiteX15" fmla="*/ 0 w 12192000"/>
              <a:gd name="connsiteY15" fmla="*/ 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204316 w 12192000"/>
              <a:gd name="connsiteY12" fmla="*/ 6861206 h 6861206"/>
              <a:gd name="connsiteX13" fmla="*/ 0 w 12192000"/>
              <a:gd name="connsiteY13" fmla="*/ 6858000 h 6861206"/>
              <a:gd name="connsiteX14" fmla="*/ 0 w 12192000"/>
              <a:gd name="connsiteY14" fmla="*/ 0 h 6861206"/>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320040 w 12192000"/>
              <a:gd name="connsiteY6" fmla="*/ 0 h 6858000"/>
              <a:gd name="connsiteX7" fmla="*/ 320040 w 12192000"/>
              <a:gd name="connsiteY7" fmla="*/ 0 h 6858000"/>
              <a:gd name="connsiteX8" fmla="*/ 11871960 w 12192000"/>
              <a:gd name="connsiteY8" fmla="*/ 0 h 6858000"/>
              <a:gd name="connsiteX9" fmla="*/ 11987684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 name="connsiteX13" fmla="*/ 0 w 12192000"/>
              <a:gd name="connsiteY13"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320040 w 12192000"/>
              <a:gd name="connsiteY6" fmla="*/ 0 h 6858000"/>
              <a:gd name="connsiteX7" fmla="*/ 11871960 w 12192000"/>
              <a:gd name="connsiteY7" fmla="*/ 0 h 6858000"/>
              <a:gd name="connsiteX8" fmla="*/ 11987684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 name="connsiteX12" fmla="*/ 0 w 12192000"/>
              <a:gd name="connsiteY12"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1871960 w 12192000"/>
              <a:gd name="connsiteY6" fmla="*/ 0 h 6858000"/>
              <a:gd name="connsiteX7" fmla="*/ 119876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187196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 name="connsiteX10" fmla="*/ 0 w 12192000"/>
              <a:gd name="connsiteY10"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320040" y="320040"/>
                </a:moveTo>
                <a:lnTo>
                  <a:pt x="320040" y="6534754"/>
                </a:lnTo>
                <a:lnTo>
                  <a:pt x="11871960" y="6534754"/>
                </a:lnTo>
                <a:lnTo>
                  <a:pt x="11871960" y="320040"/>
                </a:lnTo>
                <a:lnTo>
                  <a:pt x="320040" y="320040"/>
                </a:lnTo>
                <a:close/>
                <a:moveTo>
                  <a:pt x="0" y="0"/>
                </a:moveTo>
                <a:lnTo>
                  <a:pt x="12192000" y="0"/>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284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ppt_x"/>
                                          </p:val>
                                        </p:tav>
                                        <p:tav tm="100000">
                                          <p:val>
                                            <p:strVal val="#ppt_x"/>
                                          </p:val>
                                        </p:tav>
                                      </p:tavLst>
                                    </p:anim>
                                    <p:anim calcmode="lin" valueType="num">
                                      <p:cBhvr additive="base">
                                        <p:cTn id="24"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10000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13</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1212656"/>
            <a:ext cx="4353887" cy="994172"/>
          </a:xfrm>
        </p:spPr>
        <p:txBody>
          <a:bodyPr>
            <a:normAutofit fontScale="90000"/>
          </a:bodyPr>
          <a:lstStyle/>
          <a:p>
            <a:r>
              <a:rPr lang="en-US" dirty="0"/>
              <a:t>ODE and ODHE: College Credit Plus</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2342949"/>
          </a:xfrm>
          <a:prstGeom prst="rect">
            <a:avLst/>
          </a:prstGeom>
          <a:noFill/>
        </p:spPr>
        <p:txBody>
          <a:bodyPr wrap="square" rtlCol="0">
            <a:spAutoFit/>
          </a:bodyPr>
          <a:lstStyle/>
          <a:p>
            <a:pPr marL="214313" indent="-214313">
              <a:buFont typeface="Arial" panose="020B0604020202020204" pitchFamily="34" charset="0"/>
              <a:buChar char="•"/>
            </a:pPr>
            <a:r>
              <a:rPr lang="en-US" sz="975" b="1" dirty="0">
                <a:solidFill>
                  <a:schemeClr val="bg1"/>
                </a:solidFill>
              </a:rPr>
              <a:t>Program Non-Compliance</a:t>
            </a:r>
            <a:r>
              <a:rPr lang="en-US" sz="975" dirty="0">
                <a:solidFill>
                  <a:schemeClr val="bg1"/>
                </a:solidFill>
              </a:rPr>
              <a:t> – a significant number of school districts fail to comply with information sharing requirements, which correlates to lower program participation. </a:t>
            </a:r>
          </a:p>
          <a:p>
            <a:pPr marL="214313" indent="-214313">
              <a:buFont typeface="Arial" panose="020B0604020202020204" pitchFamily="34" charset="0"/>
              <a:buChar char="•"/>
            </a:pPr>
            <a:r>
              <a:rPr lang="en-US" sz="975" b="1" dirty="0">
                <a:solidFill>
                  <a:schemeClr val="bg1"/>
                </a:solidFill>
              </a:rPr>
              <a:t>Lagging Participation Among Underserved Student Groups </a:t>
            </a:r>
            <a:r>
              <a:rPr lang="en-US" sz="975" dirty="0">
                <a:solidFill>
                  <a:schemeClr val="bg1"/>
                </a:solidFill>
              </a:rPr>
              <a:t>–  low income and minority students participate in CCP at lower rates than their peers.</a:t>
            </a:r>
          </a:p>
          <a:p>
            <a:pPr marL="214313" indent="-214313">
              <a:buFont typeface="Arial" panose="020B0604020202020204" pitchFamily="34" charset="0"/>
              <a:buChar char="•"/>
            </a:pPr>
            <a:r>
              <a:rPr lang="en-US" sz="975" b="1" dirty="0">
                <a:solidFill>
                  <a:schemeClr val="bg1"/>
                </a:solidFill>
              </a:rPr>
              <a:t>Strategic Planning and Data Collection</a:t>
            </a:r>
            <a:r>
              <a:rPr lang="en-US" sz="975" dirty="0">
                <a:solidFill>
                  <a:schemeClr val="bg1"/>
                </a:solidFill>
              </a:rPr>
              <a:t> – the program lacks measurable goals tied to outcomes.</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90" y="2927233"/>
            <a:ext cx="1981899" cy="1742785"/>
          </a:xfrm>
          <a:prstGeom prst="rect">
            <a:avLst/>
          </a:prstGeom>
          <a:noFill/>
        </p:spPr>
        <p:txBody>
          <a:bodyPr wrap="square" rtlCol="0">
            <a:spAutoFit/>
          </a:bodyPr>
          <a:lstStyle/>
          <a:p>
            <a:pPr marL="214313" indent="-214313">
              <a:buFont typeface="Arial" panose="020B0604020202020204" pitchFamily="34" charset="0"/>
              <a:buChar char="•"/>
            </a:pPr>
            <a:r>
              <a:rPr lang="en-US" sz="975" dirty="0">
                <a:solidFill>
                  <a:schemeClr val="bg1"/>
                </a:solidFill>
              </a:rPr>
              <a:t>Increase compliance monitoring efforts and develop standard communication forms.</a:t>
            </a:r>
          </a:p>
          <a:p>
            <a:pPr marL="214313" indent="-214313">
              <a:buFont typeface="Arial" panose="020B0604020202020204" pitchFamily="34" charset="0"/>
              <a:buChar char="•"/>
            </a:pPr>
            <a:r>
              <a:rPr lang="en-US" sz="975" dirty="0">
                <a:solidFill>
                  <a:schemeClr val="bg1"/>
                </a:solidFill>
              </a:rPr>
              <a:t>Coordinate initiatives to minimize barriers to participation and incorporate related goals into strategic plans. </a:t>
            </a:r>
          </a:p>
          <a:p>
            <a:pPr marL="214313" indent="-214313">
              <a:buFont typeface="Arial" panose="020B0604020202020204" pitchFamily="34" charset="0"/>
              <a:buChar char="•"/>
            </a:pPr>
            <a:r>
              <a:rPr lang="en-US" sz="975" dirty="0">
                <a:solidFill>
                  <a:schemeClr val="bg1"/>
                </a:solidFill>
              </a:rPr>
              <a:t>Develop formalized program goals and metrics to allow for more meaningful evaluation of program success.</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4"/>
            <a:ext cx="1981899" cy="2342949"/>
          </a:xfrm>
          <a:prstGeom prst="rect">
            <a:avLst/>
          </a:prstGeom>
          <a:noFill/>
        </p:spPr>
        <p:txBody>
          <a:bodyPr wrap="square" rtlCol="0">
            <a:spAutoFit/>
          </a:bodyPr>
          <a:lstStyle/>
          <a:p>
            <a:pPr marL="214313" indent="-214313">
              <a:buFont typeface="Arial" panose="020B0604020202020204" pitchFamily="34" charset="0"/>
              <a:buChar char="•"/>
            </a:pPr>
            <a:r>
              <a:rPr lang="en-US" sz="975" dirty="0">
                <a:solidFill>
                  <a:schemeClr val="bg1"/>
                </a:solidFill>
              </a:rPr>
              <a:t>ODE and ODHE are currently working to update their websites, standard communication forms, and templates to help districts comply with CCP requirements.</a:t>
            </a:r>
          </a:p>
          <a:p>
            <a:pPr marL="214313" indent="-214313">
              <a:buFont typeface="Arial" panose="020B0604020202020204" pitchFamily="34" charset="0"/>
              <a:buChar char="•"/>
            </a:pPr>
            <a:r>
              <a:rPr lang="en-US" sz="975" dirty="0">
                <a:solidFill>
                  <a:schemeClr val="bg1"/>
                </a:solidFill>
              </a:rPr>
              <a:t>ODE and ODHE have established industry partnerships to assist with addressing barriers to participation. </a:t>
            </a:r>
          </a:p>
          <a:p>
            <a:pPr marL="214313" indent="-214313">
              <a:buFont typeface="Arial" panose="020B0604020202020204" pitchFamily="34" charset="0"/>
              <a:buChar char="•"/>
            </a:pPr>
            <a:r>
              <a:rPr lang="en-US" sz="975" dirty="0">
                <a:solidFill>
                  <a:schemeClr val="bg1"/>
                </a:solidFill>
              </a:rPr>
              <a:t>ODE and ODHE are currently working to enhance the data collection process and establish formal goals and metrics for the program.  </a:t>
            </a:r>
          </a:p>
        </p:txBody>
      </p:sp>
    </p:spTree>
    <p:extLst>
      <p:ext uri="{BB962C8B-B14F-4D97-AF65-F5344CB8AC3E}">
        <p14:creationId xmlns:p14="http://schemas.microsoft.com/office/powerpoint/2010/main" val="124847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14</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1212656"/>
            <a:ext cx="4353887" cy="994172"/>
          </a:xfrm>
        </p:spPr>
        <p:txBody>
          <a:bodyPr>
            <a:normAutofit fontScale="90000"/>
          </a:bodyPr>
          <a:lstStyle/>
          <a:p>
            <a:r>
              <a:rPr lang="en-US" dirty="0"/>
              <a:t>The City of Upper Arlington</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1962076"/>
          </a:xfrm>
          <a:prstGeom prst="rect">
            <a:avLst/>
          </a:prstGeom>
          <a:noFill/>
        </p:spPr>
        <p:txBody>
          <a:bodyPr wrap="square" rtlCol="0">
            <a:spAutoFit/>
          </a:bodyPr>
          <a:lstStyle/>
          <a:p>
            <a:pPr marL="214313" indent="-214313">
              <a:buFont typeface="Arial" panose="020B0604020202020204" pitchFamily="34" charset="0"/>
              <a:buChar char="•"/>
            </a:pPr>
            <a:r>
              <a:rPr lang="en-US" sz="1350" b="1" dirty="0">
                <a:solidFill>
                  <a:schemeClr val="bg1"/>
                </a:solidFill>
              </a:rPr>
              <a:t>Purchasing</a:t>
            </a:r>
            <a:r>
              <a:rPr lang="en-US" sz="1350" dirty="0">
                <a:solidFill>
                  <a:schemeClr val="bg1"/>
                </a:solidFill>
              </a:rPr>
              <a:t> - the city lacked  a formal purchasing process</a:t>
            </a:r>
          </a:p>
          <a:p>
            <a:pPr marL="214313" indent="-214313">
              <a:buFont typeface="Arial" panose="020B0604020202020204" pitchFamily="34" charset="0"/>
              <a:buChar char="•"/>
            </a:pPr>
            <a:r>
              <a:rPr lang="en-US" sz="1350" b="1" dirty="0">
                <a:solidFill>
                  <a:schemeClr val="bg1"/>
                </a:solidFill>
              </a:rPr>
              <a:t>Fleet </a:t>
            </a:r>
            <a:r>
              <a:rPr lang="en-US" sz="1350" dirty="0">
                <a:solidFill>
                  <a:schemeClr val="bg1"/>
                </a:solidFill>
              </a:rPr>
              <a:t>–  a number of vehicles were approaching the end of their useful life</a:t>
            </a:r>
          </a:p>
          <a:p>
            <a:pPr marL="214313" indent="-214313">
              <a:buFont typeface="Arial" panose="020B0604020202020204" pitchFamily="34" charset="0"/>
              <a:buChar char="•"/>
            </a:pPr>
            <a:r>
              <a:rPr lang="en-US" sz="1350" b="1" dirty="0">
                <a:solidFill>
                  <a:schemeClr val="bg1"/>
                </a:solidFill>
              </a:rPr>
              <a:t>IT</a:t>
            </a:r>
            <a:r>
              <a:rPr lang="en-US" sz="1350" dirty="0">
                <a:solidFill>
                  <a:schemeClr val="bg1"/>
                </a:solidFill>
              </a:rPr>
              <a:t> – the city’s servers were out of date</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90" y="2927234"/>
            <a:ext cx="1981899" cy="2169825"/>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Held a process mapping event</a:t>
            </a:r>
          </a:p>
          <a:p>
            <a:pPr marL="214313" indent="-214313">
              <a:buFont typeface="Arial" panose="020B0604020202020204" pitchFamily="34" charset="0"/>
              <a:buChar char="•"/>
            </a:pPr>
            <a:r>
              <a:rPr lang="en-US" sz="1350" dirty="0">
                <a:solidFill>
                  <a:schemeClr val="bg1"/>
                </a:solidFill>
              </a:rPr>
              <a:t>Evaluated the cost/benefit of switching to leasing vs ownership</a:t>
            </a:r>
          </a:p>
          <a:p>
            <a:pPr marL="214313" indent="-214313">
              <a:buFont typeface="Arial" panose="020B0604020202020204" pitchFamily="34" charset="0"/>
              <a:buChar char="•"/>
            </a:pPr>
            <a:r>
              <a:rPr lang="en-US" sz="1350" dirty="0">
                <a:solidFill>
                  <a:schemeClr val="bg1"/>
                </a:solidFill>
              </a:rPr>
              <a:t>Evaluated the cost/benefit of various server replacement options</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3"/>
            <a:ext cx="1981899"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The city implemented the purchasing process developed in the event</a:t>
            </a:r>
          </a:p>
          <a:p>
            <a:pPr marL="214313" indent="-214313">
              <a:buFont typeface="Arial" panose="020B0604020202020204" pitchFamily="34" charset="0"/>
              <a:buChar char="•"/>
            </a:pPr>
            <a:r>
              <a:rPr lang="en-US" sz="1350" dirty="0">
                <a:solidFill>
                  <a:schemeClr val="bg1"/>
                </a:solidFill>
              </a:rPr>
              <a:t>The city elected to move to leasing </a:t>
            </a:r>
          </a:p>
          <a:p>
            <a:pPr marL="214313" indent="-214313">
              <a:buFont typeface="Arial" panose="020B0604020202020204" pitchFamily="34" charset="0"/>
              <a:buChar char="•"/>
            </a:pPr>
            <a:r>
              <a:rPr lang="en-US" sz="1350" dirty="0">
                <a:solidFill>
                  <a:schemeClr val="bg1"/>
                </a:solidFill>
              </a:rPr>
              <a:t>The city selected a vendor to update its servers based on the cost/benefit analysis</a:t>
            </a:r>
          </a:p>
        </p:txBody>
      </p:sp>
    </p:spTree>
    <p:extLst>
      <p:ext uri="{BB962C8B-B14F-4D97-AF65-F5344CB8AC3E}">
        <p14:creationId xmlns:p14="http://schemas.microsoft.com/office/powerpoint/2010/main" val="75385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15</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0" y="1212656"/>
            <a:ext cx="9144000" cy="994172"/>
          </a:xfrm>
        </p:spPr>
        <p:txBody>
          <a:bodyPr/>
          <a:lstStyle/>
          <a:p>
            <a:r>
              <a:rPr lang="en-US" dirty="0"/>
              <a:t>Ohio Department of Public Safety</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200536"/>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High IT overtime costs </a:t>
            </a:r>
          </a:p>
          <a:p>
            <a:pPr marL="214313" indent="-214313">
              <a:buFont typeface="Arial" panose="020B0604020202020204" pitchFamily="34" charset="0"/>
              <a:buChar char="•"/>
            </a:pPr>
            <a:r>
              <a:rPr lang="en-US" sz="1350" dirty="0">
                <a:solidFill>
                  <a:schemeClr val="bg1"/>
                </a:solidFill>
              </a:rPr>
              <a:t>46% of the computers in use were 5 years old or older, resulting in slow speeds and downtime</a:t>
            </a:r>
          </a:p>
          <a:p>
            <a:pPr marL="214313" indent="-214313">
              <a:buFont typeface="Arial" panose="020B0604020202020204" pitchFamily="34" charset="0"/>
              <a:buChar char="•"/>
            </a:pPr>
            <a:r>
              <a:rPr lang="en-US" sz="1350" dirty="0">
                <a:solidFill>
                  <a:schemeClr val="bg1"/>
                </a:solidFill>
              </a:rPr>
              <a:t>Underutilized non-patrol cars among its 11 vehicle pools</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89" y="2927233"/>
            <a:ext cx="2057138" cy="2377574"/>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Flexible Schedules for work that must occur outside regular business hours</a:t>
            </a:r>
          </a:p>
          <a:p>
            <a:pPr marL="214313" indent="-214313">
              <a:buFont typeface="Arial" panose="020B0604020202020204" pitchFamily="34" charset="0"/>
              <a:buChar char="•"/>
            </a:pPr>
            <a:r>
              <a:rPr lang="en-US" sz="1350" dirty="0">
                <a:solidFill>
                  <a:schemeClr val="bg1"/>
                </a:solidFill>
              </a:rPr>
              <a:t>Implement and use an IT equipment lifecycle plan. Deploy PC’s in storage</a:t>
            </a:r>
          </a:p>
          <a:p>
            <a:pPr marL="214313" indent="-214313">
              <a:buFont typeface="Arial" panose="020B0604020202020204" pitchFamily="34" charset="0"/>
              <a:buChar char="•"/>
            </a:pPr>
            <a:r>
              <a:rPr lang="en-US" sz="1350" dirty="0">
                <a:solidFill>
                  <a:schemeClr val="bg1"/>
                </a:solidFill>
              </a:rPr>
              <a:t>Reduce vehicle/consolidate pools statewide</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3"/>
            <a:ext cx="2079945" cy="230832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chemeClr val="bg1"/>
                </a:solidFill>
              </a:rPr>
              <a:t>DPS made structure changes for IT staff and encouraged schedule flexibility, resulting in $100k annually in reduced overtime</a:t>
            </a:r>
          </a:p>
          <a:p>
            <a:pPr marL="214313" indent="-214313">
              <a:buFont typeface="Arial" panose="020B0604020202020204" pitchFamily="34" charset="0"/>
              <a:buChar char="•"/>
            </a:pPr>
            <a:r>
              <a:rPr lang="en-US" sz="1200" dirty="0">
                <a:solidFill>
                  <a:schemeClr val="bg1"/>
                </a:solidFill>
              </a:rPr>
              <a:t>Computers were replaced systematically across the state. Saving up to 2.9 million in lost productivity</a:t>
            </a:r>
          </a:p>
          <a:p>
            <a:pPr marL="214313" indent="-214313">
              <a:buFont typeface="Arial" panose="020B0604020202020204" pitchFamily="34" charset="0"/>
              <a:buChar char="•"/>
            </a:pPr>
            <a:r>
              <a:rPr lang="en-US" sz="1200" dirty="0">
                <a:solidFill>
                  <a:schemeClr val="bg1"/>
                </a:solidFill>
              </a:rPr>
              <a:t>Reductions ongoing, 2 pools eliminated so far</a:t>
            </a:r>
          </a:p>
        </p:txBody>
      </p:sp>
    </p:spTree>
    <p:extLst>
      <p:ext uri="{BB962C8B-B14F-4D97-AF65-F5344CB8AC3E}">
        <p14:creationId xmlns:p14="http://schemas.microsoft.com/office/powerpoint/2010/main" val="162470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16</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1212656"/>
            <a:ext cx="4353887" cy="994172"/>
          </a:xfrm>
        </p:spPr>
        <p:txBody>
          <a:bodyPr/>
          <a:lstStyle/>
          <a:p>
            <a:r>
              <a:rPr lang="en-US" dirty="0"/>
              <a:t>City of Twinsburg</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1546577"/>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High employer health insurance costs</a:t>
            </a:r>
          </a:p>
          <a:p>
            <a:pPr marL="214313" indent="-214313">
              <a:buFont typeface="Arial" panose="020B0604020202020204" pitchFamily="34" charset="0"/>
              <a:buChar char="•"/>
            </a:pPr>
            <a:r>
              <a:rPr lang="en-US" sz="1350" dirty="0">
                <a:solidFill>
                  <a:schemeClr val="bg1"/>
                </a:solidFill>
              </a:rPr>
              <a:t>Generous shift differential pay</a:t>
            </a:r>
          </a:p>
          <a:p>
            <a:pPr marL="214313" indent="-214313">
              <a:buFont typeface="Arial" panose="020B0604020202020204" pitchFamily="34" charset="0"/>
              <a:buChar char="•"/>
            </a:pPr>
            <a:r>
              <a:rPr lang="en-US" sz="1350" dirty="0">
                <a:solidFill>
                  <a:schemeClr val="bg1"/>
                </a:solidFill>
              </a:rPr>
              <a:t>Refuse/recycling collection contract fees increasing</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90" y="2927234"/>
            <a:ext cx="1981899" cy="2377574"/>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Bring health insurance premiums costs in line with peer cities</a:t>
            </a:r>
          </a:p>
          <a:p>
            <a:pPr marL="214313" indent="-214313">
              <a:buFont typeface="Arial" panose="020B0604020202020204" pitchFamily="34" charset="0"/>
              <a:buChar char="•"/>
            </a:pPr>
            <a:r>
              <a:rPr lang="en-US" sz="1350" dirty="0">
                <a:solidFill>
                  <a:schemeClr val="bg1"/>
                </a:solidFill>
              </a:rPr>
              <a:t>Reduce shift differential rate and hours differential is paid</a:t>
            </a:r>
          </a:p>
          <a:p>
            <a:pPr marL="214313" indent="-214313">
              <a:buFont typeface="Arial" panose="020B0604020202020204" pitchFamily="34" charset="0"/>
              <a:buChar char="•"/>
            </a:pPr>
            <a:r>
              <a:rPr lang="en-US" sz="1350" dirty="0">
                <a:solidFill>
                  <a:schemeClr val="bg1"/>
                </a:solidFill>
              </a:rPr>
              <a:t>Implement refuse/recycling collection fee for residents</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4"/>
            <a:ext cx="1981899" cy="715581"/>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Cost savings to the City</a:t>
            </a:r>
          </a:p>
          <a:p>
            <a:pPr marL="214313" indent="-214313">
              <a:buFont typeface="Arial" panose="020B0604020202020204" pitchFamily="34" charset="0"/>
              <a:buChar char="•"/>
            </a:pPr>
            <a:r>
              <a:rPr lang="en-US" sz="1350" dirty="0">
                <a:solidFill>
                  <a:schemeClr val="bg1"/>
                </a:solidFill>
              </a:rPr>
              <a:t>Generate additional revenue</a:t>
            </a:r>
          </a:p>
        </p:txBody>
      </p:sp>
    </p:spTree>
    <p:extLst>
      <p:ext uri="{BB962C8B-B14F-4D97-AF65-F5344CB8AC3E}">
        <p14:creationId xmlns:p14="http://schemas.microsoft.com/office/powerpoint/2010/main" val="88959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17</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1212656"/>
            <a:ext cx="4353887" cy="994172"/>
          </a:xfrm>
        </p:spPr>
        <p:txBody>
          <a:bodyPr>
            <a:normAutofit fontScale="90000"/>
          </a:bodyPr>
          <a:lstStyle/>
          <a:p>
            <a:r>
              <a:rPr lang="en-US" dirty="0"/>
              <a:t>Department of Administrative Services: MARCS Program</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1546577"/>
          </a:xfrm>
          <a:prstGeom prst="rect">
            <a:avLst/>
          </a:prstGeom>
          <a:noFill/>
        </p:spPr>
        <p:txBody>
          <a:bodyPr wrap="square" rtlCol="0">
            <a:spAutoFit/>
          </a:bodyPr>
          <a:lstStyle/>
          <a:p>
            <a:pPr marL="214313" indent="-214313">
              <a:buFont typeface="Arial" panose="020B0604020202020204" pitchFamily="34" charset="0"/>
              <a:buChar char="•"/>
            </a:pPr>
            <a:r>
              <a:rPr lang="en-US" sz="1050" dirty="0">
                <a:solidFill>
                  <a:schemeClr val="bg1"/>
                </a:solidFill>
              </a:rPr>
              <a:t>Program faced near-term fiscal unsustainability </a:t>
            </a:r>
          </a:p>
          <a:p>
            <a:pPr marL="214313" indent="-214313">
              <a:buFont typeface="Arial" panose="020B0604020202020204" pitchFamily="34" charset="0"/>
              <a:buChar char="•"/>
            </a:pPr>
            <a:r>
              <a:rPr lang="en-US" sz="1050" dirty="0">
                <a:solidFill>
                  <a:schemeClr val="bg1"/>
                </a:solidFill>
              </a:rPr>
              <a:t>Excess of $1 million in delinquent account fees</a:t>
            </a:r>
          </a:p>
          <a:p>
            <a:pPr marL="214313" indent="-214313">
              <a:buFont typeface="Arial" panose="020B0604020202020204" pitchFamily="34" charset="0"/>
              <a:buChar char="•"/>
            </a:pPr>
            <a:r>
              <a:rPr lang="en-US" sz="1050" dirty="0">
                <a:solidFill>
                  <a:schemeClr val="bg1"/>
                </a:solidFill>
              </a:rPr>
              <a:t>Cash balances dip below safe levels, leaving the program more susceptible to cash shortfalls sub-optimal service levels</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90" y="2927234"/>
            <a:ext cx="1981899" cy="2192908"/>
          </a:xfrm>
          <a:prstGeom prst="rect">
            <a:avLst/>
          </a:prstGeom>
          <a:noFill/>
        </p:spPr>
        <p:txBody>
          <a:bodyPr wrap="square" rtlCol="0">
            <a:spAutoFit/>
          </a:bodyPr>
          <a:lstStyle/>
          <a:p>
            <a:pPr marL="214313" indent="-214313">
              <a:buFont typeface="Arial" panose="020B0604020202020204" pitchFamily="34" charset="0"/>
              <a:buChar char="•"/>
            </a:pPr>
            <a:r>
              <a:rPr lang="en-US" sz="1050" dirty="0">
                <a:solidFill>
                  <a:schemeClr val="bg1"/>
                </a:solidFill>
              </a:rPr>
              <a:t>Increase the program’s user base, increase fees, or consider alternative funding models</a:t>
            </a:r>
          </a:p>
          <a:p>
            <a:pPr marL="214313" indent="-214313">
              <a:buFont typeface="Arial" panose="020B0604020202020204" pitchFamily="34" charset="0"/>
              <a:buChar char="•"/>
            </a:pPr>
            <a:r>
              <a:rPr lang="en-US" sz="1050" dirty="0">
                <a:solidFill>
                  <a:schemeClr val="bg1"/>
                </a:solidFill>
              </a:rPr>
              <a:t>Develop a formal policy to address existing delinquent account collection activities</a:t>
            </a:r>
          </a:p>
          <a:p>
            <a:pPr marL="214313" indent="-214313">
              <a:buFont typeface="Arial" panose="020B0604020202020204" pitchFamily="34" charset="0"/>
              <a:buChar char="•"/>
            </a:pPr>
            <a:r>
              <a:rPr lang="en-US" sz="1050" dirty="0">
                <a:solidFill>
                  <a:schemeClr val="bg1"/>
                </a:solidFill>
              </a:rPr>
              <a:t>Proactively manage program cash flows through a combination of modifying vendor payment timing and revenue receipts from customers</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4"/>
            <a:ext cx="1981899" cy="2192908"/>
          </a:xfrm>
          <a:prstGeom prst="rect">
            <a:avLst/>
          </a:prstGeom>
          <a:noFill/>
        </p:spPr>
        <p:txBody>
          <a:bodyPr wrap="square" rtlCol="0">
            <a:spAutoFit/>
          </a:bodyPr>
          <a:lstStyle/>
          <a:p>
            <a:pPr marL="214313" indent="-214313">
              <a:buFont typeface="Arial" panose="020B0604020202020204" pitchFamily="34" charset="0"/>
              <a:buChar char="•"/>
            </a:pPr>
            <a:r>
              <a:rPr lang="en-US" sz="1050" dirty="0">
                <a:solidFill>
                  <a:schemeClr val="bg1"/>
                </a:solidFill>
              </a:rPr>
              <a:t>Results are largely yet to be determined</a:t>
            </a:r>
          </a:p>
          <a:p>
            <a:pPr marL="214313" indent="-214313">
              <a:buFont typeface="Arial" panose="020B0604020202020204" pitchFamily="34" charset="0"/>
              <a:buChar char="•"/>
            </a:pPr>
            <a:r>
              <a:rPr lang="en-US" sz="1050" dirty="0">
                <a:solidFill>
                  <a:schemeClr val="bg1"/>
                </a:solidFill>
              </a:rPr>
              <a:t>Potential exists for financial sustainability through changes to the funding model</a:t>
            </a:r>
          </a:p>
          <a:p>
            <a:pPr marL="214313" indent="-214313">
              <a:buFont typeface="Arial" panose="020B0604020202020204" pitchFamily="34" charset="0"/>
              <a:buChar char="•"/>
            </a:pPr>
            <a:r>
              <a:rPr lang="en-US" sz="1050" dirty="0">
                <a:solidFill>
                  <a:schemeClr val="bg1"/>
                </a:solidFill>
              </a:rPr>
              <a:t>All delinquent accounts were certified to the Attorney General’s Office; DAS is working to formalize a collections process and policy</a:t>
            </a:r>
          </a:p>
          <a:p>
            <a:pPr marL="214313" indent="-214313">
              <a:buFont typeface="Arial" panose="020B0604020202020204" pitchFamily="34" charset="0"/>
              <a:buChar char="•"/>
            </a:pPr>
            <a:r>
              <a:rPr lang="en-US" sz="1050" dirty="0">
                <a:solidFill>
                  <a:schemeClr val="bg1"/>
                </a:solidFill>
              </a:rPr>
              <a:t>Cash balance issues may be alleviated with funding model changes</a:t>
            </a:r>
          </a:p>
        </p:txBody>
      </p:sp>
    </p:spTree>
    <p:extLst>
      <p:ext uri="{BB962C8B-B14F-4D97-AF65-F5344CB8AC3E}">
        <p14:creationId xmlns:p14="http://schemas.microsoft.com/office/powerpoint/2010/main" val="173953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18</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452502"/>
            <a:ext cx="4353887" cy="1754326"/>
          </a:xfrm>
        </p:spPr>
        <p:txBody>
          <a:bodyPr>
            <a:normAutofit fontScale="90000"/>
          </a:bodyPr>
          <a:lstStyle/>
          <a:p>
            <a:r>
              <a:rPr lang="en-US" dirty="0"/>
              <a:t>Medina County Board of Developmental Disabilities</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900"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4"/>
            <a:ext cx="1981899" cy="2585323"/>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Needed information to support decision making for continued fiscal health</a:t>
            </a:r>
          </a:p>
          <a:p>
            <a:pPr marL="214313" indent="-214313">
              <a:buFont typeface="Arial" panose="020B0604020202020204" pitchFamily="34" charset="0"/>
              <a:buChar char="•"/>
            </a:pPr>
            <a:r>
              <a:rPr lang="en-US" sz="1350" dirty="0">
                <a:solidFill>
                  <a:schemeClr val="bg1"/>
                </a:solidFill>
              </a:rPr>
              <a:t>Adapting to evolving federal and state requirements</a:t>
            </a:r>
          </a:p>
          <a:p>
            <a:pPr marL="214313" indent="-214313">
              <a:buFont typeface="Arial" panose="020B0604020202020204" pitchFamily="34" charset="0"/>
              <a:buChar char="•"/>
            </a:pPr>
            <a:r>
              <a:rPr lang="en-US" sz="1350" dirty="0">
                <a:solidFill>
                  <a:schemeClr val="bg1"/>
                </a:solidFill>
              </a:rPr>
              <a:t>Lacked comparison to peer County Boards of Developmental Disabilities</a:t>
            </a:r>
          </a:p>
          <a:p>
            <a:endParaRPr lang="en-US" sz="1350" dirty="0">
              <a:solidFill>
                <a:schemeClr val="bg1"/>
              </a:solidFill>
            </a:endParaRPr>
          </a:p>
        </p:txBody>
      </p:sp>
      <p:sp>
        <p:nvSpPr>
          <p:cNvPr id="18" name="TextBox 17">
            <a:extLst>
              <a:ext uri="{FF2B5EF4-FFF2-40B4-BE49-F238E27FC236}">
                <a16:creationId xmlns:a16="http://schemas.microsoft.com/office/drawing/2014/main" id="{EAACA05D-CFFA-739F-3008-25FA64E740B0}"/>
              </a:ext>
            </a:extLst>
          </p:cNvPr>
          <p:cNvSpPr txBox="1"/>
          <p:nvPr/>
        </p:nvSpPr>
        <p:spPr>
          <a:xfrm>
            <a:off x="3669134" y="2927233"/>
            <a:ext cx="1981899" cy="2377574"/>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Determined MCBDD was in-line with or more accurate than peers</a:t>
            </a:r>
          </a:p>
          <a:p>
            <a:pPr marL="214313" indent="-214313">
              <a:buFont typeface="Arial" panose="020B0604020202020204" pitchFamily="34" charset="0"/>
              <a:buChar char="•"/>
            </a:pPr>
            <a:r>
              <a:rPr lang="en-US" sz="1350" dirty="0">
                <a:solidFill>
                  <a:schemeClr val="bg1"/>
                </a:solidFill>
              </a:rPr>
              <a:t>Adopt formal cash balance policies</a:t>
            </a:r>
          </a:p>
          <a:p>
            <a:pPr marL="214313" indent="-214313">
              <a:buFont typeface="Arial" panose="020B0604020202020204" pitchFamily="34" charset="0"/>
              <a:buChar char="•"/>
            </a:pPr>
            <a:r>
              <a:rPr lang="en-US" sz="1350" dirty="0">
                <a:solidFill>
                  <a:schemeClr val="bg1"/>
                </a:solidFill>
              </a:rPr>
              <a:t>Reduce targeted case management rate</a:t>
            </a:r>
          </a:p>
          <a:p>
            <a:pPr marL="214313" indent="-214313">
              <a:buFont typeface="Arial" panose="020B0604020202020204" pitchFamily="34" charset="0"/>
              <a:buChar char="•"/>
            </a:pPr>
            <a:r>
              <a:rPr lang="en-US" sz="1350" dirty="0">
                <a:solidFill>
                  <a:schemeClr val="bg1"/>
                </a:solidFill>
              </a:rPr>
              <a:t>Seek alternative insurance plans</a:t>
            </a:r>
          </a:p>
          <a:p>
            <a:pPr marL="214313" indent="-214313">
              <a:buFont typeface="Arial" panose="020B0604020202020204" pitchFamily="34" charset="0"/>
              <a:buChar char="•"/>
            </a:pPr>
            <a:r>
              <a:rPr lang="en-US" sz="1350" dirty="0">
                <a:solidFill>
                  <a:schemeClr val="bg1"/>
                </a:solidFill>
              </a:rPr>
              <a:t>Monitor staffing levels</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4"/>
            <a:ext cx="1981899"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Potential for cost savings related to  Medicaid reimbursement levels</a:t>
            </a:r>
          </a:p>
          <a:p>
            <a:pPr marL="214313" indent="-214313">
              <a:buFont typeface="Arial" panose="020B0604020202020204" pitchFamily="34" charset="0"/>
              <a:buChar char="•"/>
            </a:pPr>
            <a:r>
              <a:rPr lang="en-US" sz="1350" dirty="0">
                <a:solidFill>
                  <a:schemeClr val="bg1"/>
                </a:solidFill>
              </a:rPr>
              <a:t>Potential for cost savings for the Board related to insurance premiums</a:t>
            </a:r>
          </a:p>
        </p:txBody>
      </p:sp>
    </p:spTree>
    <p:extLst>
      <p:ext uri="{BB962C8B-B14F-4D97-AF65-F5344CB8AC3E}">
        <p14:creationId xmlns:p14="http://schemas.microsoft.com/office/powerpoint/2010/main" val="58030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19</a:t>
            </a:fld>
            <a:endParaRPr lang="en-US" dirty="0">
              <a:solidFill>
                <a:srgbClr val="000000">
                  <a:tint val="75000"/>
                </a:srgbClr>
              </a:solidFill>
              <a:latin typeface="Century Gothic"/>
            </a:endParaRPr>
          </a:p>
        </p:txBody>
      </p:sp>
      <p:sp>
        <p:nvSpPr>
          <p:cNvPr id="8" name="Title 1">
            <a:extLst>
              <a:ext uri="{FF2B5EF4-FFF2-40B4-BE49-F238E27FC236}">
                <a16:creationId xmlns:a16="http://schemas.microsoft.com/office/drawing/2014/main" id="{2E029D8A-330B-0521-C2B2-0DD8DCCEDCEB}"/>
              </a:ext>
            </a:extLst>
          </p:cNvPr>
          <p:cNvSpPr>
            <a:spLocks noGrp="1"/>
          </p:cNvSpPr>
          <p:nvPr>
            <p:ph type="title"/>
          </p:nvPr>
        </p:nvSpPr>
        <p:spPr>
          <a:xfrm>
            <a:off x="2395056" y="1212656"/>
            <a:ext cx="4353887" cy="994172"/>
          </a:xfrm>
        </p:spPr>
        <p:txBody>
          <a:bodyPr/>
          <a:lstStyle/>
          <a:p>
            <a:r>
              <a:rPr lang="en-US" dirty="0"/>
              <a:t>Minford LSD</a:t>
            </a:r>
          </a:p>
        </p:txBody>
      </p:sp>
      <p:sp>
        <p:nvSpPr>
          <p:cNvPr id="9" name="Rectangle: Rounded Corners 8">
            <a:extLst>
              <a:ext uri="{FF2B5EF4-FFF2-40B4-BE49-F238E27FC236}">
                <a16:creationId xmlns:a16="http://schemas.microsoft.com/office/drawing/2014/main" id="{3BDF0A3F-D115-69FC-3D8F-5BDFF4C34EDD}"/>
              </a:ext>
            </a:extLst>
          </p:cNvPr>
          <p:cNvSpPr/>
          <p:nvPr/>
        </p:nvSpPr>
        <p:spPr>
          <a:xfrm>
            <a:off x="439899"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1FE8C895-F5AB-042A-D18D-5236EAF06904}"/>
              </a:ext>
            </a:extLst>
          </p:cNvPr>
          <p:cNvSpPr/>
          <p:nvPr/>
        </p:nvSpPr>
        <p:spPr>
          <a:xfrm>
            <a:off x="742426" y="2279185"/>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Client Problem</a:t>
            </a:r>
          </a:p>
        </p:txBody>
      </p:sp>
      <p:sp>
        <p:nvSpPr>
          <p:cNvPr id="13" name="Rectangle: Rounded Corners 12">
            <a:extLst>
              <a:ext uri="{FF2B5EF4-FFF2-40B4-BE49-F238E27FC236}">
                <a16:creationId xmlns:a16="http://schemas.microsoft.com/office/drawing/2014/main" id="{1EC2065D-F8E0-5C8F-DC3C-C1F0A69CB56B}"/>
              </a:ext>
            </a:extLst>
          </p:cNvPr>
          <p:cNvSpPr/>
          <p:nvPr/>
        </p:nvSpPr>
        <p:spPr>
          <a:xfrm>
            <a:off x="3354548"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091F9F9-9989-5FC9-8FAF-9CA5E6E13017}"/>
              </a:ext>
            </a:extLst>
          </p:cNvPr>
          <p:cNvSpPr/>
          <p:nvPr/>
        </p:nvSpPr>
        <p:spPr>
          <a:xfrm>
            <a:off x="6269197" y="2166602"/>
            <a:ext cx="2434904" cy="306970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7C22BA3E-AF21-31FC-5145-3A51894444E0}"/>
              </a:ext>
            </a:extLst>
          </p:cNvPr>
          <p:cNvSpPr/>
          <p:nvPr/>
        </p:nvSpPr>
        <p:spPr>
          <a:xfrm>
            <a:off x="366913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latin typeface="+mj-lt"/>
              </a:rPr>
              <a:t>OPT Solution</a:t>
            </a:r>
          </a:p>
        </p:txBody>
      </p:sp>
      <p:sp>
        <p:nvSpPr>
          <p:cNvPr id="16" name="Rectangle: Rounded Corners 15">
            <a:extLst>
              <a:ext uri="{FF2B5EF4-FFF2-40B4-BE49-F238E27FC236}">
                <a16:creationId xmlns:a16="http://schemas.microsoft.com/office/drawing/2014/main" id="{165622B0-14E8-76E1-B026-266314748106}"/>
              </a:ext>
            </a:extLst>
          </p:cNvPr>
          <p:cNvSpPr/>
          <p:nvPr/>
        </p:nvSpPr>
        <p:spPr>
          <a:xfrm>
            <a:off x="6595844" y="2279184"/>
            <a:ext cx="1805730" cy="5033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latin typeface="+mj-lt"/>
              </a:rPr>
              <a:t>Results</a:t>
            </a:r>
            <a:endParaRPr lang="en-US" sz="1350" dirty="0">
              <a:latin typeface="+mj-lt"/>
            </a:endParaRPr>
          </a:p>
        </p:txBody>
      </p:sp>
      <p:sp>
        <p:nvSpPr>
          <p:cNvPr id="17" name="TextBox 16">
            <a:extLst>
              <a:ext uri="{FF2B5EF4-FFF2-40B4-BE49-F238E27FC236}">
                <a16:creationId xmlns:a16="http://schemas.microsoft.com/office/drawing/2014/main" id="{0FEE3617-98DB-617F-F483-8EEBD49A9D24}"/>
              </a:ext>
            </a:extLst>
          </p:cNvPr>
          <p:cNvSpPr txBox="1"/>
          <p:nvPr/>
        </p:nvSpPr>
        <p:spPr>
          <a:xfrm>
            <a:off x="666401" y="2927233"/>
            <a:ext cx="1981899"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Fund Balance Deficit</a:t>
            </a:r>
          </a:p>
          <a:p>
            <a:endParaRPr lang="en-US" sz="1350" dirty="0">
              <a:solidFill>
                <a:schemeClr val="bg1"/>
              </a:solidFill>
            </a:endParaRPr>
          </a:p>
          <a:p>
            <a:pPr marL="214313" indent="-214313">
              <a:buFont typeface="Arial" panose="020B0604020202020204" pitchFamily="34" charset="0"/>
              <a:buChar char="•"/>
            </a:pPr>
            <a:r>
              <a:rPr lang="en-US" sz="1350" dirty="0">
                <a:solidFill>
                  <a:schemeClr val="bg1"/>
                </a:solidFill>
              </a:rPr>
              <a:t>Overstaffed</a:t>
            </a:r>
          </a:p>
          <a:p>
            <a:endParaRPr lang="en-US" sz="1350" dirty="0">
              <a:solidFill>
                <a:schemeClr val="bg1"/>
              </a:solidFill>
            </a:endParaRPr>
          </a:p>
          <a:p>
            <a:pPr marL="214313" indent="-214313">
              <a:buFont typeface="Arial" panose="020B0604020202020204" pitchFamily="34" charset="0"/>
              <a:buChar char="•"/>
            </a:pPr>
            <a:r>
              <a:rPr lang="en-US" sz="1350" dirty="0">
                <a:solidFill>
                  <a:schemeClr val="bg1"/>
                </a:solidFill>
              </a:rPr>
              <a:t>Inefficient Bus Routing</a:t>
            </a:r>
          </a:p>
          <a:p>
            <a:endParaRPr lang="en-US" sz="1350" dirty="0">
              <a:solidFill>
                <a:schemeClr val="bg1"/>
              </a:solidFill>
            </a:endParaRPr>
          </a:p>
          <a:p>
            <a:pPr marL="214313" indent="-214313">
              <a:buFont typeface="Arial" panose="020B0604020202020204" pitchFamily="34" charset="0"/>
              <a:buChar char="•"/>
            </a:pPr>
            <a:r>
              <a:rPr lang="en-US" sz="1350" dirty="0">
                <a:solidFill>
                  <a:schemeClr val="bg1"/>
                </a:solidFill>
              </a:rPr>
              <a:t>Subsidizing Extracurricular Activities</a:t>
            </a:r>
          </a:p>
        </p:txBody>
      </p:sp>
      <p:sp>
        <p:nvSpPr>
          <p:cNvPr id="18" name="TextBox 17">
            <a:extLst>
              <a:ext uri="{FF2B5EF4-FFF2-40B4-BE49-F238E27FC236}">
                <a16:creationId xmlns:a16="http://schemas.microsoft.com/office/drawing/2014/main" id="{EAACA05D-CFFA-739F-3008-25FA64E740B0}"/>
              </a:ext>
            </a:extLst>
          </p:cNvPr>
          <p:cNvSpPr txBox="1"/>
          <p:nvPr/>
        </p:nvSpPr>
        <p:spPr>
          <a:xfrm>
            <a:off x="3636890" y="2927234"/>
            <a:ext cx="1981899"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Align expenditures with peers &amp; benchmarks</a:t>
            </a:r>
          </a:p>
          <a:p>
            <a:pPr marL="214313" indent="-214313">
              <a:buFont typeface="Arial" panose="020B0604020202020204" pitchFamily="34" charset="0"/>
              <a:buChar char="•"/>
            </a:pPr>
            <a:r>
              <a:rPr lang="en-US" sz="1350" dirty="0">
                <a:solidFill>
                  <a:schemeClr val="bg1"/>
                </a:solidFill>
              </a:rPr>
              <a:t>Reduce FTEs to peer levels</a:t>
            </a:r>
          </a:p>
          <a:p>
            <a:pPr marL="214313" indent="-214313">
              <a:buFont typeface="Arial" panose="020B0604020202020204" pitchFamily="34" charset="0"/>
              <a:buChar char="•"/>
            </a:pPr>
            <a:r>
              <a:rPr lang="en-US" sz="1350" dirty="0">
                <a:solidFill>
                  <a:schemeClr val="bg1"/>
                </a:solidFill>
              </a:rPr>
              <a:t>Reduce 4 bus routes</a:t>
            </a:r>
          </a:p>
          <a:p>
            <a:endParaRPr lang="en-US" sz="1350" dirty="0">
              <a:solidFill>
                <a:schemeClr val="bg1"/>
              </a:solidFill>
            </a:endParaRPr>
          </a:p>
          <a:p>
            <a:pPr marL="214313" indent="-214313">
              <a:buFont typeface="Arial" panose="020B0604020202020204" pitchFamily="34" charset="0"/>
              <a:buChar char="•"/>
            </a:pPr>
            <a:r>
              <a:rPr lang="en-US" sz="1350" dirty="0">
                <a:solidFill>
                  <a:schemeClr val="bg1"/>
                </a:solidFill>
              </a:rPr>
              <a:t>Reduce subsidy of Extra-curricular Activities to Peer Level</a:t>
            </a:r>
          </a:p>
        </p:txBody>
      </p:sp>
      <p:sp>
        <p:nvSpPr>
          <p:cNvPr id="19" name="TextBox 18">
            <a:extLst>
              <a:ext uri="{FF2B5EF4-FFF2-40B4-BE49-F238E27FC236}">
                <a16:creationId xmlns:a16="http://schemas.microsoft.com/office/drawing/2014/main" id="{D3DB8270-D8B8-4814-646F-3C7B97011C3B}"/>
              </a:ext>
            </a:extLst>
          </p:cNvPr>
          <p:cNvSpPr txBox="1"/>
          <p:nvPr/>
        </p:nvSpPr>
        <p:spPr>
          <a:xfrm>
            <a:off x="6533451" y="2927234"/>
            <a:ext cx="2070222"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Estimated annual savings over $1million</a:t>
            </a:r>
          </a:p>
          <a:p>
            <a:pPr marL="214313" indent="-214313">
              <a:buFont typeface="Arial" panose="020B0604020202020204" pitchFamily="34" charset="0"/>
              <a:buChar char="•"/>
            </a:pPr>
            <a:r>
              <a:rPr lang="en-US" sz="1350" dirty="0">
                <a:solidFill>
                  <a:schemeClr val="bg1"/>
                </a:solidFill>
              </a:rPr>
              <a:t>Estimated annual savings of $752K</a:t>
            </a:r>
          </a:p>
          <a:p>
            <a:pPr marL="214313" indent="-214313">
              <a:buFont typeface="Arial" panose="020B0604020202020204" pitchFamily="34" charset="0"/>
              <a:buChar char="•"/>
            </a:pPr>
            <a:r>
              <a:rPr lang="en-US" sz="1350" dirty="0">
                <a:solidFill>
                  <a:schemeClr val="bg1"/>
                </a:solidFill>
              </a:rPr>
              <a:t>Estimated annual savings of $250K</a:t>
            </a:r>
          </a:p>
          <a:p>
            <a:pPr marL="214313" indent="-214313">
              <a:buFont typeface="Arial" panose="020B0604020202020204" pitchFamily="34" charset="0"/>
              <a:buChar char="•"/>
            </a:pPr>
            <a:r>
              <a:rPr lang="en-US" sz="1350" dirty="0">
                <a:solidFill>
                  <a:schemeClr val="bg1"/>
                </a:solidFill>
              </a:rPr>
              <a:t>Estimated annual savings of $47K</a:t>
            </a:r>
          </a:p>
        </p:txBody>
      </p:sp>
    </p:spTree>
    <p:extLst>
      <p:ext uri="{BB962C8B-B14F-4D97-AF65-F5344CB8AC3E}">
        <p14:creationId xmlns:p14="http://schemas.microsoft.com/office/powerpoint/2010/main" val="423332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2</a:t>
            </a:fld>
            <a:endParaRPr lang="en-US" dirty="0"/>
          </a:p>
        </p:txBody>
      </p:sp>
      <p:sp>
        <p:nvSpPr>
          <p:cNvPr id="4" name="Title 1"/>
          <p:cNvSpPr>
            <a:spLocks noGrp="1"/>
          </p:cNvSpPr>
          <p:nvPr>
            <p:ph type="title"/>
          </p:nvPr>
        </p:nvSpPr>
        <p:spPr>
          <a:xfrm>
            <a:off x="0" y="311183"/>
            <a:ext cx="9144000" cy="1325563"/>
          </a:xfrm>
        </p:spPr>
        <p:txBody>
          <a:bodyPr/>
          <a:lstStyle/>
          <a:p>
            <a:pPr algn="l"/>
            <a:r>
              <a:rPr lang="en-US" dirty="0"/>
              <a:t>The Ohio Auditor of State </a:t>
            </a:r>
          </a:p>
        </p:txBody>
      </p:sp>
      <p:sp>
        <p:nvSpPr>
          <p:cNvPr id="5" name="Content Placeholder 2"/>
          <p:cNvSpPr txBox="1">
            <a:spLocks/>
          </p:cNvSpPr>
          <p:nvPr/>
        </p:nvSpPr>
        <p:spPr>
          <a:xfrm>
            <a:off x="0" y="1673292"/>
            <a:ext cx="9220200" cy="4351338"/>
          </a:xfrm>
          <a:prstGeom prst="rect">
            <a:avLst/>
          </a:prstGeom>
        </p:spPr>
        <p:txBody>
          <a:bodyPr>
            <a:normAutofit fontScale="25000" lnSpcReduction="20000"/>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12800" b="1" dirty="0">
                <a:latin typeface="+mj-lt"/>
              </a:rPr>
              <a:t>The Office</a:t>
            </a:r>
          </a:p>
          <a:p>
            <a:pPr marL="0" indent="0">
              <a:buNone/>
            </a:pPr>
            <a:endParaRPr lang="en-US" sz="9600" b="1" dirty="0">
              <a:latin typeface="+mj-lt"/>
            </a:endParaRPr>
          </a:p>
          <a:p>
            <a:pPr>
              <a:lnSpc>
                <a:spcPct val="120000"/>
              </a:lnSpc>
            </a:pPr>
            <a:r>
              <a:rPr lang="en-US" sz="9600" dirty="0">
                <a:latin typeface="+mj-lt"/>
              </a:rPr>
              <a:t>As one of five independently elected statewide offices under Ohio’s Constitution, the Auditor of State’s office strives for clean, accountable and efficient governments for the people of Ohio.</a:t>
            </a:r>
          </a:p>
          <a:p>
            <a:pPr marL="0" indent="0">
              <a:buNone/>
            </a:pPr>
            <a:endParaRPr lang="en-US" sz="9600" dirty="0">
              <a:latin typeface="+mj-lt"/>
            </a:endParaRPr>
          </a:p>
          <a:p>
            <a:pPr>
              <a:lnSpc>
                <a:spcPct val="120000"/>
              </a:lnSpc>
            </a:pPr>
            <a:r>
              <a:rPr lang="en-US" sz="9600" dirty="0">
                <a:latin typeface="+mj-lt"/>
              </a:rPr>
              <a:t>With a statewide staff of more than 800 auditors and other professionals, the Auditor of State’s office has a wide range of responsibilities.  </a:t>
            </a:r>
          </a:p>
          <a:p>
            <a:endParaRPr lang="en-US" b="1" dirty="0"/>
          </a:p>
          <a:p>
            <a:endParaRPr lang="en-US" dirty="0"/>
          </a:p>
        </p:txBody>
      </p:sp>
    </p:spTree>
    <p:extLst>
      <p:ext uri="{BB962C8B-B14F-4D97-AF65-F5344CB8AC3E}">
        <p14:creationId xmlns:p14="http://schemas.microsoft.com/office/powerpoint/2010/main" val="200536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AF9E59-05AB-4B69-8908-DFF3CAA38312}" type="slidenum">
              <a:rPr lang="en-US" smtClean="0"/>
              <a:t>20</a:t>
            </a:fld>
            <a:endParaRPr lang="en-US"/>
          </a:p>
        </p:txBody>
      </p:sp>
      <p:sp>
        <p:nvSpPr>
          <p:cNvPr id="8" name="Title 1"/>
          <p:cNvSpPr>
            <a:spLocks noGrp="1"/>
          </p:cNvSpPr>
          <p:nvPr>
            <p:ph type="title"/>
          </p:nvPr>
        </p:nvSpPr>
        <p:spPr>
          <a:xfrm>
            <a:off x="0" y="384175"/>
            <a:ext cx="9144000" cy="1325563"/>
          </a:xfrm>
        </p:spPr>
        <p:txBody>
          <a:bodyPr/>
          <a:lstStyle/>
          <a:p>
            <a:pPr algn="l"/>
            <a:r>
              <a:rPr lang="en-US" dirty="0"/>
              <a:t>Results of Our Work</a:t>
            </a:r>
          </a:p>
        </p:txBody>
      </p:sp>
      <p:sp>
        <p:nvSpPr>
          <p:cNvPr id="9" name="Content Placeholder 2"/>
          <p:cNvSpPr>
            <a:spLocks noGrp="1"/>
          </p:cNvSpPr>
          <p:nvPr>
            <p:ph idx="1"/>
          </p:nvPr>
        </p:nvSpPr>
        <p:spPr>
          <a:xfrm>
            <a:off x="104775" y="1631477"/>
            <a:ext cx="9039225" cy="4724876"/>
          </a:xfrm>
        </p:spPr>
        <p:txBody>
          <a:bodyPr>
            <a:normAutofit/>
          </a:bodyPr>
          <a:lstStyle/>
          <a:p>
            <a:r>
              <a:rPr lang="en-US" sz="2000" dirty="0">
                <a:latin typeface="+mj-lt"/>
              </a:rPr>
              <a:t>Identified opportunity to replace and redeploy computer inventory within ODPS reducing lost productivity by $2.9M.</a:t>
            </a:r>
          </a:p>
          <a:p>
            <a:r>
              <a:rPr lang="en-US" sz="2000" dirty="0">
                <a:latin typeface="+mj-lt"/>
              </a:rPr>
              <a:t>Pinpointed opportunity to eliminate or reduce underutilized copiers at OSU with $485,425 in savings realized to date. </a:t>
            </a:r>
          </a:p>
          <a:p>
            <a:r>
              <a:rPr lang="en-US" sz="2000" dirty="0">
                <a:latin typeface="+mj-lt"/>
              </a:rPr>
              <a:t>Suggested consistent, comprehensive costing methodology be applied to all ODA laboratory tests generating $492,253 in revenue.</a:t>
            </a:r>
          </a:p>
          <a:p>
            <a:r>
              <a:rPr lang="en-US" sz="2000" dirty="0">
                <a:latin typeface="+mj-lt"/>
              </a:rPr>
              <a:t>Recognized opportunity to adjust OMHAS staffing models to reduce overtime spending by $1M.</a:t>
            </a:r>
          </a:p>
          <a:p>
            <a:r>
              <a:rPr lang="en-US" sz="2000" dirty="0">
                <a:latin typeface="+mj-lt"/>
              </a:rPr>
              <a:t>Determined EPA could realize $1.7M in savings by terminating plans and releasing capital budget for new warehouse on ODA campus.</a:t>
            </a:r>
          </a:p>
          <a:p>
            <a:r>
              <a:rPr lang="en-US" sz="2000" dirty="0">
                <a:latin typeface="+mj-lt"/>
              </a:rPr>
              <a:t>Detected potential to right-size BWC regional office space saving nearly $2.6M.</a:t>
            </a:r>
          </a:p>
          <a:p>
            <a:pPr marL="0" indent="0">
              <a:buNone/>
            </a:pPr>
            <a:endParaRPr lang="en-US" sz="2000" dirty="0"/>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426143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AF9E59-05AB-4B69-8908-DFF3CAA38312}" type="slidenum">
              <a:rPr lang="en-US" smtClean="0"/>
              <a:t>21</a:t>
            </a:fld>
            <a:endParaRPr lang="en-US"/>
          </a:p>
        </p:txBody>
      </p:sp>
      <p:sp>
        <p:nvSpPr>
          <p:cNvPr id="8" name="Title 1"/>
          <p:cNvSpPr>
            <a:spLocks noGrp="1"/>
          </p:cNvSpPr>
          <p:nvPr>
            <p:ph type="title"/>
          </p:nvPr>
        </p:nvSpPr>
        <p:spPr>
          <a:xfrm>
            <a:off x="0" y="254002"/>
            <a:ext cx="8515350" cy="1325563"/>
          </a:xfrm>
        </p:spPr>
        <p:txBody>
          <a:bodyPr/>
          <a:lstStyle/>
          <a:p>
            <a:pPr algn="l"/>
            <a:r>
              <a:rPr lang="en-US" dirty="0"/>
              <a:t>What Our Clients Have to Say</a:t>
            </a:r>
          </a:p>
        </p:txBody>
      </p:sp>
      <p:sp>
        <p:nvSpPr>
          <p:cNvPr id="9" name="Content Placeholder 2"/>
          <p:cNvSpPr>
            <a:spLocks noGrp="1"/>
          </p:cNvSpPr>
          <p:nvPr>
            <p:ph idx="1"/>
          </p:nvPr>
        </p:nvSpPr>
        <p:spPr>
          <a:xfrm>
            <a:off x="179798" y="1341438"/>
            <a:ext cx="8784404" cy="5091115"/>
          </a:xfrm>
        </p:spPr>
        <p:txBody>
          <a:bodyPr>
            <a:noAutofit/>
          </a:bodyPr>
          <a:lstStyle/>
          <a:p>
            <a:pPr marL="0" indent="0">
              <a:buNone/>
            </a:pPr>
            <a:r>
              <a:rPr lang="en-US" sz="1500" i="1" dirty="0">
                <a:latin typeface="+mj-lt"/>
              </a:rPr>
              <a:t>“The report provided valuable insight on data collection to improve enterprise fleet services, particularly by supporting our goals to onboard additional agencies to the managed fleet program and implement telematics.  This will result in a more efficient state fleet, saving taxpayer dollars.”</a:t>
            </a:r>
          </a:p>
          <a:p>
            <a:pPr marL="0" indent="0">
              <a:buNone/>
            </a:pPr>
            <a:r>
              <a:rPr lang="en-US" sz="1500" dirty="0">
                <a:latin typeface="+mj-lt"/>
              </a:rPr>
              <a:t>			- Anna Garver, Ohio Department of Administrative Services</a:t>
            </a:r>
          </a:p>
          <a:p>
            <a:pPr marL="0" indent="0">
              <a:buNone/>
            </a:pPr>
            <a:endParaRPr lang="en-US" sz="1500" dirty="0">
              <a:latin typeface="+mj-lt"/>
            </a:endParaRPr>
          </a:p>
          <a:p>
            <a:pPr marL="0" indent="0">
              <a:buNone/>
            </a:pPr>
            <a:r>
              <a:rPr lang="en-US" sz="1500" i="1" dirty="0">
                <a:latin typeface="+mj-lt"/>
              </a:rPr>
              <a:t>“I am grateful to the performance audit team for helping to identify ways our laboratories can better serve our customers and ensure transparency through a more uniform and comprehensive cost methodology. The auditor’s team was professional, considerate, and helped our team to think critically to improve our methods. Since the audit we have been able to implement the recommendations of the audit team and identify the true cost of each of the over 500 unique laboratory services.”  </a:t>
            </a:r>
          </a:p>
          <a:p>
            <a:pPr marL="0" indent="0">
              <a:buNone/>
            </a:pPr>
            <a:r>
              <a:rPr lang="en-US" sz="1500" dirty="0">
                <a:latin typeface="+mj-lt"/>
              </a:rPr>
              <a:t>			- Jared </a:t>
            </a:r>
            <a:r>
              <a:rPr lang="en-US" sz="1500" dirty="0" err="1">
                <a:latin typeface="+mj-lt"/>
              </a:rPr>
              <a:t>Parko</a:t>
            </a:r>
            <a:r>
              <a:rPr lang="en-US" sz="1500" dirty="0">
                <a:latin typeface="+mj-lt"/>
              </a:rPr>
              <a:t>, Ohio Department of Agriculture</a:t>
            </a:r>
          </a:p>
          <a:p>
            <a:pPr marL="0" indent="0">
              <a:buNone/>
            </a:pPr>
            <a:endParaRPr lang="en-US" sz="1500" dirty="0">
              <a:latin typeface="+mj-lt"/>
            </a:endParaRPr>
          </a:p>
          <a:p>
            <a:pPr marL="0" indent="0">
              <a:buNone/>
            </a:pPr>
            <a:r>
              <a:rPr lang="en-US" sz="1500" i="1" dirty="0">
                <a:latin typeface="+mj-lt"/>
              </a:rPr>
              <a:t>“It was an absolute pleasure working with your team.   Getting objective observations that can be used to serve the community as a whole is one of the most difficult challenges of being an elected official.  I feel strongly that has been accomplished here.  I hope your department and Auditor Faber finds the approach taken here at Findlay useful as you do audits on other utility departments around the State.”</a:t>
            </a:r>
          </a:p>
          <a:p>
            <a:pPr marL="0" indent="0">
              <a:buNone/>
            </a:pPr>
            <a:r>
              <a:rPr lang="en-US" sz="1500" dirty="0">
                <a:latin typeface="+mj-lt"/>
              </a:rPr>
              <a:t>			- Jim </a:t>
            </a:r>
            <a:r>
              <a:rPr lang="en-US" sz="1500" dirty="0" err="1">
                <a:latin typeface="+mj-lt"/>
              </a:rPr>
              <a:t>Staschiak</a:t>
            </a:r>
            <a:r>
              <a:rPr lang="en-US" sz="1500" dirty="0">
                <a:latin typeface="+mj-lt"/>
              </a:rPr>
              <a:t> II, Findlay City Auditor</a:t>
            </a:r>
          </a:p>
          <a:p>
            <a:pPr marL="0" indent="0">
              <a:buNone/>
            </a:pPr>
            <a:endParaRPr lang="en-US" sz="1500" i="1" dirty="0">
              <a:latin typeface="+mj-lt"/>
            </a:endParaRPr>
          </a:p>
          <a:p>
            <a:pPr marL="0" indent="0">
              <a:buNone/>
            </a:pPr>
            <a:endParaRPr lang="en-US" sz="1200" dirty="0">
              <a:latin typeface="+mj-lt"/>
            </a:endParaRPr>
          </a:p>
        </p:txBody>
      </p:sp>
    </p:spTree>
    <p:extLst>
      <p:ext uri="{BB962C8B-B14F-4D97-AF65-F5344CB8AC3E}">
        <p14:creationId xmlns:p14="http://schemas.microsoft.com/office/powerpoint/2010/main" val="71899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A168-010F-ABE9-E16F-3910BA8B1324}"/>
              </a:ext>
            </a:extLst>
          </p:cNvPr>
          <p:cNvSpPr>
            <a:spLocks noGrp="1"/>
          </p:cNvSpPr>
          <p:nvPr>
            <p:ph type="title"/>
          </p:nvPr>
        </p:nvSpPr>
        <p:spPr/>
        <p:txBody>
          <a:bodyPr/>
          <a:lstStyle/>
          <a:p>
            <a:r>
              <a:rPr lang="en-US" dirty="0"/>
              <a:t>What Our Clients Have to Say</a:t>
            </a:r>
          </a:p>
        </p:txBody>
      </p:sp>
      <p:sp>
        <p:nvSpPr>
          <p:cNvPr id="3" name="Content Placeholder 2">
            <a:extLst>
              <a:ext uri="{FF2B5EF4-FFF2-40B4-BE49-F238E27FC236}">
                <a16:creationId xmlns:a16="http://schemas.microsoft.com/office/drawing/2014/main" id="{E9E50080-2572-7A03-E9B1-0D25F42A8ED7}"/>
              </a:ext>
            </a:extLst>
          </p:cNvPr>
          <p:cNvSpPr>
            <a:spLocks noGrp="1"/>
          </p:cNvSpPr>
          <p:nvPr>
            <p:ph idx="1"/>
          </p:nvPr>
        </p:nvSpPr>
        <p:spPr>
          <a:xfrm>
            <a:off x="628650" y="1556862"/>
            <a:ext cx="7886700" cy="4460904"/>
          </a:xfrm>
        </p:spPr>
        <p:txBody>
          <a:bodyPr>
            <a:normAutofit lnSpcReduction="10000"/>
          </a:bodyPr>
          <a:lstStyle/>
          <a:p>
            <a:pPr marL="0" indent="0">
              <a:buNone/>
            </a:pPr>
            <a:endParaRPr lang="en-US" sz="1600" dirty="0">
              <a:solidFill>
                <a:srgbClr val="080808"/>
              </a:solidFill>
              <a:effectLst/>
              <a:latin typeface="+mj-lt"/>
              <a:ea typeface="Calibri" panose="020F0502020204030204" pitchFamily="34" charset="0"/>
            </a:endParaRPr>
          </a:p>
          <a:p>
            <a:pPr marL="0" indent="0">
              <a:buNone/>
            </a:pPr>
            <a:r>
              <a:rPr lang="en-US" sz="1600" i="1" dirty="0">
                <a:latin typeface="+mj-lt"/>
              </a:rPr>
              <a:t>“Franklin City Schools recently participated in a performance audit from the State of Ohio Auditor’s Ohio Performance Team. This collaboration between the district and State was designed to take a proactive look at the district’s finances.  The audit team was great to work with.  The Franklin Board of Education will use the auditor’s recommendations as guidelines for the district’s financial health and when making any changes to the district’s financial status. The district is grateful for the Auditor’s Office partnership and support and for the final report which is a blueprint to better fiscal health.”</a:t>
            </a:r>
          </a:p>
          <a:p>
            <a:pPr marL="0" indent="0" algn="ctr">
              <a:buNone/>
            </a:pPr>
            <a:r>
              <a:rPr lang="en-US" sz="1600" dirty="0">
                <a:latin typeface="+mj-lt"/>
              </a:rPr>
              <a:t>- Michael Sander, Franklin City Schools</a:t>
            </a:r>
          </a:p>
          <a:p>
            <a:pPr marL="0" indent="0">
              <a:buNone/>
            </a:pPr>
            <a:endParaRPr lang="en-US" sz="1600" dirty="0">
              <a:solidFill>
                <a:srgbClr val="080808"/>
              </a:solidFill>
              <a:latin typeface="+mj-lt"/>
              <a:ea typeface="Calibri" panose="020F0502020204030204" pitchFamily="34" charset="0"/>
            </a:endParaRPr>
          </a:p>
          <a:p>
            <a:pPr marL="0" indent="0">
              <a:buNone/>
            </a:pPr>
            <a:r>
              <a:rPr lang="en-US" sz="1600" i="1" dirty="0">
                <a:solidFill>
                  <a:srgbClr val="080808"/>
                </a:solidFill>
                <a:effectLst/>
                <a:latin typeface="+mj-lt"/>
                <a:ea typeface="Calibri" panose="020F0502020204030204" pitchFamily="34" charset="0"/>
              </a:rPr>
              <a:t>“Our entire audit experience was outstanding. An audit can often be quite stressful, but this audit team was so supportive, thorough, and professional. The time with the OPT team was very valuable and helped gain key insights into organizational improvement utilizing the audit process. Team feedback was invaluable and we felt like we were working together on establishing a direction based on the information shared.  We felt like the entire process was a very positive experience for our district and it provided us guidance as we </a:t>
            </a:r>
            <a:r>
              <a:rPr lang="en-US" sz="1600" i="1" dirty="0">
                <a:solidFill>
                  <a:srgbClr val="242424"/>
                </a:solidFill>
                <a:effectLst/>
                <a:latin typeface="+mj-lt"/>
                <a:ea typeface="Calibri" panose="020F0502020204030204" pitchFamily="34" charset="0"/>
              </a:rPr>
              <a:t>l</a:t>
            </a:r>
            <a:r>
              <a:rPr lang="en-US" sz="1600" i="1" dirty="0">
                <a:solidFill>
                  <a:srgbClr val="080808"/>
                </a:solidFill>
                <a:effectLst/>
                <a:latin typeface="+mj-lt"/>
                <a:ea typeface="Calibri" panose="020F0502020204030204" pitchFamily="34" charset="0"/>
              </a:rPr>
              <a:t>ooked to improve our financial</a:t>
            </a:r>
            <a:r>
              <a:rPr lang="en-US" sz="1600" i="1" spc="310" dirty="0">
                <a:solidFill>
                  <a:srgbClr val="080808"/>
                </a:solidFill>
                <a:effectLst/>
                <a:latin typeface="+mj-lt"/>
                <a:ea typeface="Calibri" panose="020F0502020204030204" pitchFamily="34" charset="0"/>
              </a:rPr>
              <a:t> </a:t>
            </a:r>
            <a:r>
              <a:rPr lang="en-US" sz="1600" i="1" dirty="0">
                <a:solidFill>
                  <a:srgbClr val="080808"/>
                </a:solidFill>
                <a:effectLst/>
                <a:latin typeface="+mj-lt"/>
                <a:ea typeface="Calibri" panose="020F0502020204030204" pitchFamily="34" charset="0"/>
              </a:rPr>
              <a:t>situation.”</a:t>
            </a:r>
          </a:p>
          <a:p>
            <a:pPr marL="0" indent="0" algn="ctr">
              <a:buNone/>
            </a:pPr>
            <a:r>
              <a:rPr lang="en-US" sz="1600" dirty="0">
                <a:solidFill>
                  <a:srgbClr val="080808"/>
                </a:solidFill>
                <a:latin typeface="+mj-lt"/>
                <a:ea typeface="Calibri" panose="020F0502020204030204" pitchFamily="34" charset="0"/>
              </a:rPr>
              <a:t>- Randy Dunlap, Blanchester Local Schools</a:t>
            </a:r>
            <a:endParaRPr lang="en-US" sz="1600" dirty="0">
              <a:solidFill>
                <a:srgbClr val="080808"/>
              </a:solidFill>
              <a:effectLst/>
              <a:latin typeface="+mj-lt"/>
              <a:ea typeface="Calibri" panose="020F0502020204030204" pitchFamily="34" charset="0"/>
            </a:endParaRPr>
          </a:p>
          <a:p>
            <a:pPr marL="0" indent="0">
              <a:buNone/>
            </a:pPr>
            <a:endParaRPr lang="en-US" sz="1600" dirty="0">
              <a:effectLst/>
              <a:latin typeface="+mj-lt"/>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7A8684E4-6218-4050-5BB6-B31CE256BE1B}"/>
              </a:ext>
            </a:extLst>
          </p:cNvPr>
          <p:cNvSpPr>
            <a:spLocks noGrp="1"/>
          </p:cNvSpPr>
          <p:nvPr>
            <p:ph type="sldNum" sz="quarter" idx="12"/>
          </p:nvPr>
        </p:nvSpPr>
        <p:spPr/>
        <p:txBody>
          <a:bodyPr/>
          <a:lstStyle/>
          <a:p>
            <a:fld id="{AFAF9E59-05AB-4B69-8908-DFF3CAA38312}" type="slidenum">
              <a:rPr lang="en-US" smtClean="0"/>
              <a:t>22</a:t>
            </a:fld>
            <a:endParaRPr lang="en-US"/>
          </a:p>
        </p:txBody>
      </p:sp>
    </p:spTree>
    <p:extLst>
      <p:ext uri="{BB962C8B-B14F-4D97-AF65-F5344CB8AC3E}">
        <p14:creationId xmlns:p14="http://schemas.microsoft.com/office/powerpoint/2010/main" val="360391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9C8D-484B-8C89-872C-2856FFA8362E}"/>
              </a:ext>
            </a:extLst>
          </p:cNvPr>
          <p:cNvSpPr>
            <a:spLocks noGrp="1"/>
          </p:cNvSpPr>
          <p:nvPr>
            <p:ph type="title"/>
          </p:nvPr>
        </p:nvSpPr>
        <p:spPr/>
        <p:txBody>
          <a:bodyPr/>
          <a:lstStyle/>
          <a:p>
            <a:r>
              <a:rPr lang="en-US" dirty="0"/>
              <a:t>AOS Regional Liaisons</a:t>
            </a:r>
          </a:p>
        </p:txBody>
      </p:sp>
      <p:pic>
        <p:nvPicPr>
          <p:cNvPr id="6" name="Picture 5">
            <a:extLst>
              <a:ext uri="{FF2B5EF4-FFF2-40B4-BE49-F238E27FC236}">
                <a16:creationId xmlns:a16="http://schemas.microsoft.com/office/drawing/2014/main" id="{8F5C30CC-AD2E-20B4-1132-F18E965DFD7D}"/>
              </a:ext>
            </a:extLst>
          </p:cNvPr>
          <p:cNvPicPr>
            <a:picLocks noChangeAspect="1"/>
          </p:cNvPicPr>
          <p:nvPr/>
        </p:nvPicPr>
        <p:blipFill>
          <a:blip r:embed="rId2"/>
          <a:stretch>
            <a:fillRect/>
          </a:stretch>
        </p:blipFill>
        <p:spPr>
          <a:xfrm>
            <a:off x="1231777" y="1251857"/>
            <a:ext cx="6505112" cy="4326094"/>
          </a:xfrm>
          <a:prstGeom prst="rect">
            <a:avLst/>
          </a:prstGeom>
        </p:spPr>
      </p:pic>
    </p:spTree>
    <p:extLst>
      <p:ext uri="{BB962C8B-B14F-4D97-AF65-F5344CB8AC3E}">
        <p14:creationId xmlns:p14="http://schemas.microsoft.com/office/powerpoint/2010/main" val="10495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AF9E59-05AB-4B69-8908-DFF3CAA38312}" type="slidenum">
              <a:rPr lang="en-US" smtClean="0"/>
              <a:t>24</a:t>
            </a:fld>
            <a:endParaRPr lang="en-US"/>
          </a:p>
        </p:txBody>
      </p:sp>
      <p:sp>
        <p:nvSpPr>
          <p:cNvPr id="8" name="Title 1"/>
          <p:cNvSpPr>
            <a:spLocks noGrp="1"/>
          </p:cNvSpPr>
          <p:nvPr>
            <p:ph type="title"/>
          </p:nvPr>
        </p:nvSpPr>
        <p:spPr>
          <a:xfrm>
            <a:off x="0" y="441325"/>
            <a:ext cx="6610350" cy="1325563"/>
          </a:xfrm>
        </p:spPr>
        <p:txBody>
          <a:bodyPr/>
          <a:lstStyle/>
          <a:p>
            <a:pPr algn="l"/>
            <a:r>
              <a:rPr lang="en-US" dirty="0"/>
              <a:t>Questions?</a:t>
            </a:r>
          </a:p>
        </p:txBody>
      </p:sp>
      <p:sp>
        <p:nvSpPr>
          <p:cNvPr id="9" name="Content Placeholder 3"/>
          <p:cNvSpPr>
            <a:spLocks noGrp="1"/>
          </p:cNvSpPr>
          <p:nvPr>
            <p:ph sz="half" idx="1"/>
          </p:nvPr>
        </p:nvSpPr>
        <p:spPr>
          <a:xfrm>
            <a:off x="0" y="2005015"/>
            <a:ext cx="6191795" cy="4351338"/>
          </a:xfrm>
        </p:spPr>
        <p:txBody>
          <a:bodyPr/>
          <a:lstStyle/>
          <a:p>
            <a:pPr marL="0" indent="0">
              <a:buNone/>
            </a:pPr>
            <a:r>
              <a:rPr lang="en-US" dirty="0">
                <a:latin typeface="+mj-lt"/>
              </a:rPr>
              <a:t>For more information, please contact us:</a:t>
            </a:r>
          </a:p>
          <a:p>
            <a:pPr marL="0" indent="0">
              <a:buNone/>
            </a:pPr>
            <a:endParaRPr lang="en-US" dirty="0">
              <a:latin typeface="+mj-lt"/>
            </a:endParaRPr>
          </a:p>
          <a:p>
            <a:pPr marL="0" indent="0">
              <a:buNone/>
            </a:pPr>
            <a:r>
              <a:rPr lang="en-US" dirty="0">
                <a:latin typeface="+mj-lt"/>
              </a:rPr>
              <a:t>	Dorinda Byers</a:t>
            </a:r>
          </a:p>
          <a:p>
            <a:pPr marL="257175" lvl="1" indent="0">
              <a:buNone/>
            </a:pPr>
            <a:r>
              <a:rPr lang="en-US" dirty="0">
                <a:latin typeface="+mj-lt"/>
              </a:rPr>
              <a:t>	</a:t>
            </a:r>
            <a:r>
              <a:rPr lang="en-US" dirty="0">
                <a:latin typeface="+mj-lt"/>
                <a:hlinkClick r:id="rId3"/>
              </a:rPr>
              <a:t>dabyers@ohioauditor.gov</a:t>
            </a:r>
            <a:r>
              <a:rPr lang="en-US" dirty="0">
                <a:latin typeface="+mj-lt"/>
              </a:rPr>
              <a:t> </a:t>
            </a:r>
          </a:p>
          <a:p>
            <a:pPr marL="0" indent="0">
              <a:buNone/>
            </a:pPr>
            <a:r>
              <a:rPr lang="en-US" dirty="0">
                <a:latin typeface="+mj-lt"/>
              </a:rPr>
              <a:t>	</a:t>
            </a:r>
            <a:r>
              <a:rPr lang="en-US" sz="2000" dirty="0">
                <a:latin typeface="+mj-lt"/>
                <a:hlinkClick r:id="rId4"/>
              </a:rPr>
              <a:t>https://ohioauditor.gov/performance.html</a:t>
            </a:r>
            <a:r>
              <a:rPr lang="en-US" sz="2000" dirty="0">
                <a:latin typeface="+mj-lt"/>
              </a:rPr>
              <a:t> </a:t>
            </a:r>
          </a:p>
          <a:p>
            <a:endParaRPr lang="en-US" dirty="0">
              <a:latin typeface="+mj-lt"/>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354" t="3351" r="7725" b="16540"/>
          <a:stretch/>
        </p:blipFill>
        <p:spPr>
          <a:xfrm>
            <a:off x="6354502" y="1766888"/>
            <a:ext cx="2434316" cy="3334231"/>
          </a:xfrm>
          <a:prstGeom prst="rect">
            <a:avLst/>
          </a:prstGeom>
        </p:spPr>
      </p:pic>
      <p:pic>
        <p:nvPicPr>
          <p:cNvPr id="7" name="Picture 6"/>
          <p:cNvPicPr>
            <a:picLocks noChangeAspect="1"/>
          </p:cNvPicPr>
          <p:nvPr/>
        </p:nvPicPr>
        <p:blipFill>
          <a:blip r:embed="rId6"/>
          <a:stretch>
            <a:fillRect/>
          </a:stretch>
        </p:blipFill>
        <p:spPr>
          <a:xfrm>
            <a:off x="466163" y="4822269"/>
            <a:ext cx="3468900" cy="557700"/>
          </a:xfrm>
          <a:prstGeom prst="rect">
            <a:avLst/>
          </a:prstGeom>
        </p:spPr>
      </p:pic>
    </p:spTree>
    <p:extLst>
      <p:ext uri="{BB962C8B-B14F-4D97-AF65-F5344CB8AC3E}">
        <p14:creationId xmlns:p14="http://schemas.microsoft.com/office/powerpoint/2010/main" val="21956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3</a:t>
            </a:fld>
            <a:endParaRPr lang="en-US" dirty="0"/>
          </a:p>
        </p:txBody>
      </p:sp>
      <p:sp>
        <p:nvSpPr>
          <p:cNvPr id="4" name="Title 1"/>
          <p:cNvSpPr>
            <a:spLocks noGrp="1"/>
          </p:cNvSpPr>
          <p:nvPr>
            <p:ph type="title"/>
          </p:nvPr>
        </p:nvSpPr>
        <p:spPr>
          <a:xfrm>
            <a:off x="0" y="343748"/>
            <a:ext cx="9144000" cy="1002200"/>
          </a:xfrm>
        </p:spPr>
        <p:txBody>
          <a:bodyPr/>
          <a:lstStyle/>
          <a:p>
            <a:pPr algn="l"/>
            <a:r>
              <a:rPr lang="en-US" dirty="0"/>
              <a:t>The Ohio Auditor of State Responsibilities</a:t>
            </a:r>
          </a:p>
        </p:txBody>
      </p:sp>
      <p:sp>
        <p:nvSpPr>
          <p:cNvPr id="5" name="Content Placeholder 2"/>
          <p:cNvSpPr txBox="1">
            <a:spLocks/>
          </p:cNvSpPr>
          <p:nvPr/>
        </p:nvSpPr>
        <p:spPr>
          <a:xfrm>
            <a:off x="0" y="1345947"/>
            <a:ext cx="9022080" cy="5010405"/>
          </a:xfrm>
          <a:prstGeom prst="rect">
            <a:avLst/>
          </a:prstGeom>
        </p:spPr>
        <p:txBody>
          <a:bodyPr>
            <a:normAutofit lnSpcReduction="10000"/>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b="1" dirty="0"/>
          </a:p>
          <a:p>
            <a:pPr>
              <a:lnSpc>
                <a:spcPct val="110000"/>
              </a:lnSpc>
              <a:spcBef>
                <a:spcPts val="1800"/>
              </a:spcBef>
            </a:pPr>
            <a:r>
              <a:rPr lang="en-US" dirty="0">
                <a:latin typeface="+mj-lt"/>
              </a:rPr>
              <a:t>Audit all public offices in Ohio (more than 5,900 entities) including cities, counties, villages, townships, schools, state universities and public libraries, as well as all state agencies, boards and commissions.</a:t>
            </a:r>
          </a:p>
          <a:p>
            <a:pPr>
              <a:lnSpc>
                <a:spcPct val="110000"/>
              </a:lnSpc>
              <a:spcBef>
                <a:spcPts val="1800"/>
              </a:spcBef>
            </a:pPr>
            <a:r>
              <a:rPr lang="en-US" b="1" dirty="0">
                <a:latin typeface="+mj-lt"/>
              </a:rPr>
              <a:t>Conduct performance audits of state and local public offices,</a:t>
            </a:r>
          </a:p>
          <a:p>
            <a:pPr>
              <a:lnSpc>
                <a:spcPct val="110000"/>
              </a:lnSpc>
              <a:spcBef>
                <a:spcPts val="1800"/>
              </a:spcBef>
            </a:pPr>
            <a:r>
              <a:rPr lang="en-US" dirty="0">
                <a:latin typeface="+mj-lt"/>
              </a:rPr>
              <a:t>Identify and investigate fraud in public agencies,</a:t>
            </a:r>
          </a:p>
          <a:p>
            <a:pPr>
              <a:lnSpc>
                <a:spcPct val="110000"/>
              </a:lnSpc>
              <a:spcBef>
                <a:spcPts val="1800"/>
              </a:spcBef>
            </a:pPr>
            <a:r>
              <a:rPr lang="en-US" dirty="0">
                <a:latin typeface="+mj-lt"/>
              </a:rPr>
              <a:t>Provide financial services to local governments, </a:t>
            </a:r>
          </a:p>
          <a:p>
            <a:pPr>
              <a:lnSpc>
                <a:spcPct val="110000"/>
              </a:lnSpc>
              <a:spcBef>
                <a:spcPts val="1800"/>
              </a:spcBef>
            </a:pPr>
            <a:r>
              <a:rPr lang="en-US" dirty="0">
                <a:latin typeface="+mj-lt"/>
              </a:rPr>
              <a:t>Promote transparency in government.</a:t>
            </a:r>
          </a:p>
          <a:p>
            <a:endParaRPr lang="en-US" dirty="0"/>
          </a:p>
        </p:txBody>
      </p:sp>
    </p:spTree>
    <p:extLst>
      <p:ext uri="{BB962C8B-B14F-4D97-AF65-F5344CB8AC3E}">
        <p14:creationId xmlns:p14="http://schemas.microsoft.com/office/powerpoint/2010/main" val="387840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4</a:t>
            </a:fld>
            <a:endParaRPr lang="en-US" dirty="0"/>
          </a:p>
        </p:txBody>
      </p:sp>
      <p:sp>
        <p:nvSpPr>
          <p:cNvPr id="5" name="Title 1"/>
          <p:cNvSpPr>
            <a:spLocks noGrp="1"/>
          </p:cNvSpPr>
          <p:nvPr>
            <p:ph type="title"/>
          </p:nvPr>
        </p:nvSpPr>
        <p:spPr>
          <a:xfrm>
            <a:off x="0" y="139122"/>
            <a:ext cx="4746567" cy="1325563"/>
          </a:xfrm>
        </p:spPr>
        <p:txBody>
          <a:bodyPr/>
          <a:lstStyle/>
          <a:p>
            <a:pPr algn="l"/>
            <a:r>
              <a:rPr lang="en-US" dirty="0"/>
              <a:t>Auditor Faber</a:t>
            </a:r>
          </a:p>
        </p:txBody>
      </p:sp>
      <p:sp>
        <p:nvSpPr>
          <p:cNvPr id="6" name="Content Placeholder 2"/>
          <p:cNvSpPr txBox="1">
            <a:spLocks/>
          </p:cNvSpPr>
          <p:nvPr/>
        </p:nvSpPr>
        <p:spPr>
          <a:xfrm>
            <a:off x="0" y="1102043"/>
            <a:ext cx="5672138" cy="5254310"/>
          </a:xfrm>
          <a:prstGeom prst="rect">
            <a:avLst/>
          </a:prstGeom>
        </p:spPr>
        <p:txBody>
          <a:bodyPr>
            <a:no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pPr>
            <a:r>
              <a:rPr lang="en-US" sz="1600" dirty="0">
                <a:latin typeface="+mj-lt"/>
              </a:rPr>
              <a:t>Ohio’s 33rd Auditor of State, Keith Faber </a:t>
            </a:r>
          </a:p>
          <a:p>
            <a:pPr>
              <a:lnSpc>
                <a:spcPct val="110000"/>
              </a:lnSpc>
            </a:pPr>
            <a:r>
              <a:rPr lang="en-US" sz="1600" dirty="0">
                <a:latin typeface="+mj-lt"/>
              </a:rPr>
              <a:t>Dedicated to ensuring efficient, effective and transparent government for the people of Ohio.</a:t>
            </a:r>
          </a:p>
          <a:p>
            <a:pPr>
              <a:lnSpc>
                <a:spcPct val="110000"/>
              </a:lnSpc>
            </a:pPr>
            <a:r>
              <a:rPr lang="en-US" sz="1600" dirty="0">
                <a:latin typeface="+mj-lt"/>
              </a:rPr>
              <a:t>From 2001-18, Faber served Ohioans in the state legislature, including time as President of the Ohio Senate.  </a:t>
            </a:r>
          </a:p>
          <a:p>
            <a:pPr>
              <a:lnSpc>
                <a:spcPct val="110000"/>
              </a:lnSpc>
            </a:pPr>
            <a:r>
              <a:rPr lang="en-US" sz="1600" dirty="0">
                <a:latin typeface="+mj-lt"/>
              </a:rPr>
              <a:t>Notable legislative accomplishments that have translated to his role as Auditor of State include:</a:t>
            </a:r>
          </a:p>
          <a:p>
            <a:pPr lvl="1">
              <a:lnSpc>
                <a:spcPct val="110000"/>
              </a:lnSpc>
            </a:pPr>
            <a:r>
              <a:rPr lang="en-US" sz="1400" dirty="0">
                <a:latin typeface="+mj-lt"/>
              </a:rPr>
              <a:t>Created the Ohio Senate President’s 5 Percent Challenge which resulted in statewide average savings of 12 percent for higher education students.</a:t>
            </a:r>
          </a:p>
          <a:p>
            <a:pPr lvl="1">
              <a:lnSpc>
                <a:spcPct val="110000"/>
              </a:lnSpc>
            </a:pPr>
            <a:r>
              <a:rPr lang="en-US" sz="1400" dirty="0">
                <a:latin typeface="+mj-lt"/>
              </a:rPr>
              <a:t>Streamlined the public-records mediation process, making public records more accessible and affordable to the public</a:t>
            </a:r>
          </a:p>
          <a:p>
            <a:pPr lvl="1">
              <a:lnSpc>
                <a:spcPct val="110000"/>
              </a:lnSpc>
            </a:pPr>
            <a:r>
              <a:rPr lang="en-US" sz="1400" dirty="0">
                <a:latin typeface="+mj-lt"/>
              </a:rPr>
              <a:t>Introducing legislation to increase the number of performance audits and allow the legislature to use performance audits to review state agencies.</a:t>
            </a:r>
            <a:endParaRPr lang="en-US" sz="1100" dirty="0">
              <a:latin typeface="+mj-lt"/>
            </a:endParaRPr>
          </a:p>
        </p:txBody>
      </p:sp>
      <p:sp>
        <p:nvSpPr>
          <p:cNvPr id="7" name="Content Placeholder 3"/>
          <p:cNvSpPr txBox="1">
            <a:spLocks/>
          </p:cNvSpPr>
          <p:nvPr/>
        </p:nvSpPr>
        <p:spPr>
          <a:xfrm>
            <a:off x="5819775" y="1699000"/>
            <a:ext cx="3033280" cy="4351338"/>
          </a:xfrm>
          <a:prstGeom prst="rect">
            <a:avLst/>
          </a:prstGeom>
        </p:spPr>
        <p:txBody>
          <a:bodyPr>
            <a:norm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i="1" dirty="0">
              <a:solidFill>
                <a:srgbClr val="FF0000"/>
              </a:solidFill>
              <a:latin typeface="+mj-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1115" r="5281"/>
          <a:stretch/>
        </p:blipFill>
        <p:spPr>
          <a:xfrm>
            <a:off x="5912519" y="1686961"/>
            <a:ext cx="2940536" cy="3976577"/>
          </a:xfrm>
          <a:prstGeom prst="rect">
            <a:avLst/>
          </a:prstGeom>
        </p:spPr>
      </p:pic>
    </p:spTree>
    <p:extLst>
      <p:ext uri="{BB962C8B-B14F-4D97-AF65-F5344CB8AC3E}">
        <p14:creationId xmlns:p14="http://schemas.microsoft.com/office/powerpoint/2010/main" val="57431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5</a:t>
            </a:fld>
            <a:endParaRPr lang="en-US" dirty="0"/>
          </a:p>
        </p:txBody>
      </p:sp>
      <p:sp>
        <p:nvSpPr>
          <p:cNvPr id="4" name="Content Placeholder 2"/>
          <p:cNvSpPr txBox="1">
            <a:spLocks/>
          </p:cNvSpPr>
          <p:nvPr/>
        </p:nvSpPr>
        <p:spPr>
          <a:xfrm>
            <a:off x="0" y="1767435"/>
            <a:ext cx="8977745" cy="4351338"/>
          </a:xfrm>
          <a:prstGeom prst="rect">
            <a:avLst/>
          </a:prstGeom>
        </p:spPr>
        <p:txBody>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800" dirty="0">
                <a:latin typeface="+mj-lt"/>
              </a:rPr>
              <a:t>“One of the great mistakes is to judge policies and programs by their intentions rather than their results.” </a:t>
            </a:r>
          </a:p>
          <a:p>
            <a:pPr marL="0" indent="0" algn="r">
              <a:lnSpc>
                <a:spcPct val="100000"/>
              </a:lnSpc>
              <a:buFont typeface="Arial" panose="020B0604020202020204" pitchFamily="34" charset="0"/>
              <a:buNone/>
            </a:pPr>
            <a:r>
              <a:rPr lang="en-US" sz="2800" dirty="0">
                <a:latin typeface="+mj-lt"/>
              </a:rPr>
              <a:t>-Milton Friedman</a:t>
            </a:r>
          </a:p>
        </p:txBody>
      </p:sp>
    </p:spTree>
    <p:extLst>
      <p:ext uri="{BB962C8B-B14F-4D97-AF65-F5344CB8AC3E}">
        <p14:creationId xmlns:p14="http://schemas.microsoft.com/office/powerpoint/2010/main" val="39500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6</a:t>
            </a:fld>
            <a:endParaRPr lang="en-US" dirty="0"/>
          </a:p>
        </p:txBody>
      </p:sp>
      <p:sp>
        <p:nvSpPr>
          <p:cNvPr id="4" name="Title 3"/>
          <p:cNvSpPr>
            <a:spLocks noGrp="1"/>
          </p:cNvSpPr>
          <p:nvPr>
            <p:ph type="title"/>
          </p:nvPr>
        </p:nvSpPr>
        <p:spPr>
          <a:xfrm>
            <a:off x="634769" y="504621"/>
            <a:ext cx="7449589" cy="1325563"/>
          </a:xfrm>
        </p:spPr>
        <p:txBody>
          <a:bodyPr/>
          <a:lstStyle/>
          <a:p>
            <a:pPr>
              <a:lnSpc>
                <a:spcPct val="100000"/>
              </a:lnSpc>
            </a:pPr>
            <a:r>
              <a:rPr lang="en-US" dirty="0"/>
              <a:t>Differences between Financial and Performance Audits</a:t>
            </a:r>
          </a:p>
        </p:txBody>
      </p:sp>
      <p:sp>
        <p:nvSpPr>
          <p:cNvPr id="5" name="Content Placeholder 4"/>
          <p:cNvSpPr txBox="1">
            <a:spLocks/>
          </p:cNvSpPr>
          <p:nvPr/>
        </p:nvSpPr>
        <p:spPr>
          <a:xfrm>
            <a:off x="137160" y="1888461"/>
            <a:ext cx="4359564" cy="4351338"/>
          </a:xfrm>
          <a:prstGeom prst="rect">
            <a:avLst/>
          </a:prstGeom>
        </p:spPr>
        <p:txBody>
          <a:bodyPr>
            <a:no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mj-lt"/>
              </a:rPr>
              <a:t>Performance Audits</a:t>
            </a:r>
          </a:p>
          <a:p>
            <a:r>
              <a:rPr lang="en-US" sz="2200" dirty="0">
                <a:latin typeface="+mj-lt"/>
              </a:rPr>
              <a:t>Have a proactive, forward focus.  </a:t>
            </a:r>
          </a:p>
          <a:p>
            <a:pPr>
              <a:lnSpc>
                <a:spcPct val="100000"/>
              </a:lnSpc>
            </a:pPr>
            <a:r>
              <a:rPr lang="en-US" sz="2200" dirty="0">
                <a:latin typeface="+mj-lt"/>
              </a:rPr>
              <a:t>Identify areas of inefficiency or ineffectiveness.  </a:t>
            </a:r>
          </a:p>
          <a:p>
            <a:pPr>
              <a:lnSpc>
                <a:spcPct val="100000"/>
              </a:lnSpc>
            </a:pPr>
            <a:r>
              <a:rPr lang="en-US" sz="2200" dirty="0">
                <a:latin typeface="+mj-lt"/>
              </a:rPr>
              <a:t>Provide recommendations for improvement of performance. </a:t>
            </a:r>
          </a:p>
        </p:txBody>
      </p:sp>
      <p:sp>
        <p:nvSpPr>
          <p:cNvPr id="6" name="Content Placeholder 1"/>
          <p:cNvSpPr txBox="1">
            <a:spLocks/>
          </p:cNvSpPr>
          <p:nvPr/>
        </p:nvSpPr>
        <p:spPr>
          <a:xfrm>
            <a:off x="4359563" y="1888461"/>
            <a:ext cx="4590474" cy="4351338"/>
          </a:xfrm>
          <a:prstGeom prst="rect">
            <a:avLst/>
          </a:prstGeom>
        </p:spPr>
        <p:txBody>
          <a:bodyPr>
            <a:norm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mj-lt"/>
              </a:rPr>
              <a:t>Financial Audits</a:t>
            </a:r>
            <a:endParaRPr lang="en-US" sz="2200" dirty="0">
              <a:latin typeface="+mj-lt"/>
            </a:endParaRPr>
          </a:p>
          <a:p>
            <a:pPr>
              <a:lnSpc>
                <a:spcPct val="100000"/>
              </a:lnSpc>
            </a:pPr>
            <a:r>
              <a:rPr lang="en-US" sz="2200" dirty="0">
                <a:latin typeface="+mj-lt"/>
              </a:rPr>
              <a:t>Determine if the entity has followed laws, rules, and ordinances.</a:t>
            </a:r>
          </a:p>
          <a:p>
            <a:pPr>
              <a:lnSpc>
                <a:spcPct val="100000"/>
              </a:lnSpc>
            </a:pPr>
            <a:r>
              <a:rPr lang="en-US" sz="2200" dirty="0">
                <a:latin typeface="+mj-lt"/>
              </a:rPr>
              <a:t>Verify public funds are spent appropriately and lawfully.  </a:t>
            </a:r>
          </a:p>
          <a:p>
            <a:pPr>
              <a:lnSpc>
                <a:spcPct val="100000"/>
              </a:lnSpc>
            </a:pPr>
            <a:r>
              <a:rPr lang="en-US" sz="2200" dirty="0">
                <a:latin typeface="+mj-lt"/>
              </a:rPr>
              <a:t>Review methods, accuracy and legality of accounts and financial reports.</a:t>
            </a:r>
          </a:p>
        </p:txBody>
      </p:sp>
    </p:spTree>
    <p:extLst>
      <p:ext uri="{BB962C8B-B14F-4D97-AF65-F5344CB8AC3E}">
        <p14:creationId xmlns:p14="http://schemas.microsoft.com/office/powerpoint/2010/main" val="275853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154" y="983891"/>
            <a:ext cx="3750866" cy="5003132"/>
          </a:xfrm>
          <a:prstGeom prst="rect">
            <a:avLst/>
          </a:prstGeom>
        </p:spPr>
      </p:pic>
      <p:sp>
        <p:nvSpPr>
          <p:cNvPr id="2" name="Title 1"/>
          <p:cNvSpPr>
            <a:spLocks noGrp="1"/>
          </p:cNvSpPr>
          <p:nvPr>
            <p:ph type="title"/>
          </p:nvPr>
        </p:nvSpPr>
        <p:spPr>
          <a:xfrm>
            <a:off x="236219" y="1370817"/>
            <a:ext cx="4646186" cy="777716"/>
          </a:xfrm>
        </p:spPr>
        <p:txBody>
          <a:bodyPr anchor="t">
            <a:normAutofit fontScale="90000"/>
          </a:bodyPr>
          <a:lstStyle/>
          <a:p>
            <a:r>
              <a:rPr lang="en-US" sz="2700" dirty="0">
                <a:latin typeface="Century Gothic" panose="020B0502020202020204" pitchFamily="34" charset="0"/>
                <a:cs typeface="Times New Roman" panose="02020603050405020304" pitchFamily="18" charset="0"/>
              </a:rPr>
              <a:t>What is a Performance Audit?</a:t>
            </a:r>
          </a:p>
        </p:txBody>
      </p:sp>
      <p:sp>
        <p:nvSpPr>
          <p:cNvPr id="3" name="Content Placeholder 2"/>
          <p:cNvSpPr>
            <a:spLocks noGrp="1"/>
          </p:cNvSpPr>
          <p:nvPr>
            <p:ph idx="1"/>
          </p:nvPr>
        </p:nvSpPr>
        <p:spPr>
          <a:xfrm>
            <a:off x="236219" y="2303918"/>
            <a:ext cx="4714955" cy="1564481"/>
          </a:xfrm>
        </p:spPr>
        <p:txBody>
          <a:bodyPr>
            <a:normAutofit fontScale="92500" lnSpcReduction="10000"/>
          </a:bodyPr>
          <a:lstStyle/>
          <a:p>
            <a:pPr marL="0" indent="0">
              <a:buNone/>
            </a:pPr>
            <a:r>
              <a:rPr lang="en-US" dirty="0">
                <a:latin typeface="Century Gothic" panose="020B0502020202020204" pitchFamily="34" charset="0"/>
                <a:cs typeface="Times New Roman" panose="02020603050405020304" pitchFamily="18" charset="0"/>
              </a:rPr>
              <a:t>Performance audits provide elected officials and government employees with an objective, third-party analysis of their operations to help them:</a:t>
            </a:r>
          </a:p>
        </p:txBody>
      </p:sp>
      <p:sp>
        <p:nvSpPr>
          <p:cNvPr id="10" name="Rectangle 9"/>
          <p:cNvSpPr/>
          <p:nvPr/>
        </p:nvSpPr>
        <p:spPr>
          <a:xfrm>
            <a:off x="236220" y="4084089"/>
            <a:ext cx="1549549" cy="170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entury Gothic" panose="020B0502020202020204" pitchFamily="34" charset="0"/>
              </a:rPr>
              <a:t>Improve Performance</a:t>
            </a:r>
          </a:p>
        </p:txBody>
      </p:sp>
      <p:sp>
        <p:nvSpPr>
          <p:cNvPr id="11" name="Rectangle 10"/>
          <p:cNvSpPr/>
          <p:nvPr/>
        </p:nvSpPr>
        <p:spPr>
          <a:xfrm>
            <a:off x="1879771" y="4084089"/>
            <a:ext cx="1549549" cy="170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entury Gothic" panose="020B0502020202020204" pitchFamily="34" charset="0"/>
              </a:rPr>
              <a:t>Reduce Costs</a:t>
            </a:r>
          </a:p>
        </p:txBody>
      </p:sp>
      <p:sp>
        <p:nvSpPr>
          <p:cNvPr id="13" name="Rectangle 12"/>
          <p:cNvSpPr/>
          <p:nvPr/>
        </p:nvSpPr>
        <p:spPr>
          <a:xfrm>
            <a:off x="3525512" y="4084089"/>
            <a:ext cx="1549549" cy="170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Century Gothic" panose="020B0502020202020204" pitchFamily="34" charset="0"/>
              </a:rPr>
              <a:t>Make Informed, Data-Driven Decisions </a:t>
            </a:r>
          </a:p>
        </p:txBody>
      </p:sp>
      <p:sp>
        <p:nvSpPr>
          <p:cNvPr id="9" name="Freeform 8"/>
          <p:cNvSpPr/>
          <p:nvPr/>
        </p:nvSpPr>
        <p:spPr>
          <a:xfrm>
            <a:off x="0" y="857250"/>
            <a:ext cx="9144000" cy="5143500"/>
          </a:xfrm>
          <a:custGeom>
            <a:avLst/>
            <a:gdLst>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0 w 12192000"/>
              <a:gd name="connsiteY4" fmla="*/ 0 h 6861206"/>
              <a:gd name="connsiteX5" fmla="*/ 320040 w 12192000"/>
              <a:gd name="connsiteY5" fmla="*/ 0 h 6861206"/>
              <a:gd name="connsiteX6" fmla="*/ 320040 w 12192000"/>
              <a:gd name="connsiteY6" fmla="*/ 0 h 6861206"/>
              <a:gd name="connsiteX7" fmla="*/ 11871960 w 12192000"/>
              <a:gd name="connsiteY7" fmla="*/ 0 h 6861206"/>
              <a:gd name="connsiteX8" fmla="*/ 11987684 w 12192000"/>
              <a:gd name="connsiteY8" fmla="*/ 0 h 6861206"/>
              <a:gd name="connsiteX9" fmla="*/ 12192000 w 12192000"/>
              <a:gd name="connsiteY9" fmla="*/ 0 h 6861206"/>
              <a:gd name="connsiteX10" fmla="*/ 12192000 w 12192000"/>
              <a:gd name="connsiteY10" fmla="*/ 6858000 h 6861206"/>
              <a:gd name="connsiteX11" fmla="*/ 11987684 w 12192000"/>
              <a:gd name="connsiteY11" fmla="*/ 6858000 h 6861206"/>
              <a:gd name="connsiteX12" fmla="*/ 11987684 w 12192000"/>
              <a:gd name="connsiteY12" fmla="*/ 6861206 h 6861206"/>
              <a:gd name="connsiteX13" fmla="*/ 204316 w 12192000"/>
              <a:gd name="connsiteY13" fmla="*/ 6861206 h 6861206"/>
              <a:gd name="connsiteX14" fmla="*/ 204316 w 12192000"/>
              <a:gd name="connsiteY14" fmla="*/ 6858000 h 6861206"/>
              <a:gd name="connsiteX15" fmla="*/ 0 w 12192000"/>
              <a:gd name="connsiteY15" fmla="*/ 685800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11987684 w 12192000"/>
              <a:gd name="connsiteY12" fmla="*/ 6858000 h 6861206"/>
              <a:gd name="connsiteX13" fmla="*/ 11987684 w 12192000"/>
              <a:gd name="connsiteY13" fmla="*/ 6861206 h 6861206"/>
              <a:gd name="connsiteX14" fmla="*/ 204316 w 12192000"/>
              <a:gd name="connsiteY14" fmla="*/ 6861206 h 6861206"/>
              <a:gd name="connsiteX15" fmla="*/ 0 w 12192000"/>
              <a:gd name="connsiteY15" fmla="*/ 6858000 h 6861206"/>
              <a:gd name="connsiteX16" fmla="*/ 0 w 12192000"/>
              <a:gd name="connsiteY16" fmla="*/ 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11987684 w 12192000"/>
              <a:gd name="connsiteY12" fmla="*/ 6858000 h 6861206"/>
              <a:gd name="connsiteX13" fmla="*/ 204316 w 12192000"/>
              <a:gd name="connsiteY13" fmla="*/ 6861206 h 6861206"/>
              <a:gd name="connsiteX14" fmla="*/ 0 w 12192000"/>
              <a:gd name="connsiteY14" fmla="*/ 6858000 h 6861206"/>
              <a:gd name="connsiteX15" fmla="*/ 0 w 12192000"/>
              <a:gd name="connsiteY15" fmla="*/ 0 h 6861206"/>
              <a:gd name="connsiteX0" fmla="*/ 320040 w 12192000"/>
              <a:gd name="connsiteY0" fmla="*/ 320040 h 6861206"/>
              <a:gd name="connsiteX1" fmla="*/ 320040 w 12192000"/>
              <a:gd name="connsiteY1" fmla="*/ 6534754 h 6861206"/>
              <a:gd name="connsiteX2" fmla="*/ 11871960 w 12192000"/>
              <a:gd name="connsiteY2" fmla="*/ 6534754 h 6861206"/>
              <a:gd name="connsiteX3" fmla="*/ 11871960 w 12192000"/>
              <a:gd name="connsiteY3" fmla="*/ 320040 h 6861206"/>
              <a:gd name="connsiteX4" fmla="*/ 320040 w 12192000"/>
              <a:gd name="connsiteY4" fmla="*/ 320040 h 6861206"/>
              <a:gd name="connsiteX5" fmla="*/ 0 w 12192000"/>
              <a:gd name="connsiteY5" fmla="*/ 0 h 6861206"/>
              <a:gd name="connsiteX6" fmla="*/ 320040 w 12192000"/>
              <a:gd name="connsiteY6" fmla="*/ 0 h 6861206"/>
              <a:gd name="connsiteX7" fmla="*/ 320040 w 12192000"/>
              <a:gd name="connsiteY7" fmla="*/ 0 h 6861206"/>
              <a:gd name="connsiteX8" fmla="*/ 11871960 w 12192000"/>
              <a:gd name="connsiteY8" fmla="*/ 0 h 6861206"/>
              <a:gd name="connsiteX9" fmla="*/ 11987684 w 12192000"/>
              <a:gd name="connsiteY9" fmla="*/ 0 h 6861206"/>
              <a:gd name="connsiteX10" fmla="*/ 12192000 w 12192000"/>
              <a:gd name="connsiteY10" fmla="*/ 0 h 6861206"/>
              <a:gd name="connsiteX11" fmla="*/ 12192000 w 12192000"/>
              <a:gd name="connsiteY11" fmla="*/ 6858000 h 6861206"/>
              <a:gd name="connsiteX12" fmla="*/ 204316 w 12192000"/>
              <a:gd name="connsiteY12" fmla="*/ 6861206 h 6861206"/>
              <a:gd name="connsiteX13" fmla="*/ 0 w 12192000"/>
              <a:gd name="connsiteY13" fmla="*/ 6858000 h 6861206"/>
              <a:gd name="connsiteX14" fmla="*/ 0 w 12192000"/>
              <a:gd name="connsiteY14" fmla="*/ 0 h 6861206"/>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320040 w 12192000"/>
              <a:gd name="connsiteY6" fmla="*/ 0 h 6858000"/>
              <a:gd name="connsiteX7" fmla="*/ 320040 w 12192000"/>
              <a:gd name="connsiteY7" fmla="*/ 0 h 6858000"/>
              <a:gd name="connsiteX8" fmla="*/ 11871960 w 12192000"/>
              <a:gd name="connsiteY8" fmla="*/ 0 h 6858000"/>
              <a:gd name="connsiteX9" fmla="*/ 11987684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 name="connsiteX13" fmla="*/ 0 w 12192000"/>
              <a:gd name="connsiteY13"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320040 w 12192000"/>
              <a:gd name="connsiteY6" fmla="*/ 0 h 6858000"/>
              <a:gd name="connsiteX7" fmla="*/ 11871960 w 12192000"/>
              <a:gd name="connsiteY7" fmla="*/ 0 h 6858000"/>
              <a:gd name="connsiteX8" fmla="*/ 11987684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 name="connsiteX12" fmla="*/ 0 w 12192000"/>
              <a:gd name="connsiteY12"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1871960 w 12192000"/>
              <a:gd name="connsiteY6" fmla="*/ 0 h 6858000"/>
              <a:gd name="connsiteX7" fmla="*/ 119876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187196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 name="connsiteX10" fmla="*/ 0 w 12192000"/>
              <a:gd name="connsiteY10" fmla="*/ 0 h 6858000"/>
              <a:gd name="connsiteX0" fmla="*/ 320040 w 12192000"/>
              <a:gd name="connsiteY0" fmla="*/ 320040 h 6858000"/>
              <a:gd name="connsiteX1" fmla="*/ 320040 w 12192000"/>
              <a:gd name="connsiteY1" fmla="*/ 6534754 h 6858000"/>
              <a:gd name="connsiteX2" fmla="*/ 11871960 w 12192000"/>
              <a:gd name="connsiteY2" fmla="*/ 6534754 h 6858000"/>
              <a:gd name="connsiteX3" fmla="*/ 11871960 w 12192000"/>
              <a:gd name="connsiteY3" fmla="*/ 320040 h 6858000"/>
              <a:gd name="connsiteX4" fmla="*/ 320040 w 12192000"/>
              <a:gd name="connsiteY4" fmla="*/ 32004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320040" y="320040"/>
                </a:moveTo>
                <a:lnTo>
                  <a:pt x="320040" y="6534754"/>
                </a:lnTo>
                <a:lnTo>
                  <a:pt x="11871960" y="6534754"/>
                </a:lnTo>
                <a:lnTo>
                  <a:pt x="11871960" y="320040"/>
                </a:lnTo>
                <a:lnTo>
                  <a:pt x="320040" y="320040"/>
                </a:lnTo>
                <a:close/>
                <a:moveTo>
                  <a:pt x="0" y="0"/>
                </a:moveTo>
                <a:lnTo>
                  <a:pt x="12192000" y="0"/>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0670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7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F9E59-05AB-4B69-8908-DFF3CAA38312}" type="slidenum">
              <a:rPr lang="en-US" smtClean="0"/>
              <a:t>8</a:t>
            </a:fld>
            <a:endParaRPr lang="en-US"/>
          </a:p>
        </p:txBody>
      </p:sp>
      <p:sp>
        <p:nvSpPr>
          <p:cNvPr id="4" name="Title 4"/>
          <p:cNvSpPr>
            <a:spLocks noGrp="1"/>
          </p:cNvSpPr>
          <p:nvPr>
            <p:ph type="title"/>
          </p:nvPr>
        </p:nvSpPr>
        <p:spPr>
          <a:xfrm>
            <a:off x="-1" y="315592"/>
            <a:ext cx="8643851" cy="1325563"/>
          </a:xfrm>
        </p:spPr>
        <p:txBody>
          <a:bodyPr/>
          <a:lstStyle/>
          <a:p>
            <a:pPr algn="l"/>
            <a:r>
              <a:rPr lang="en-US" dirty="0"/>
              <a:t>Performance Audit Principles:</a:t>
            </a:r>
          </a:p>
        </p:txBody>
      </p:sp>
      <p:sp>
        <p:nvSpPr>
          <p:cNvPr id="5" name="Content Placeholder 2"/>
          <p:cNvSpPr txBox="1">
            <a:spLocks/>
          </p:cNvSpPr>
          <p:nvPr/>
        </p:nvSpPr>
        <p:spPr>
          <a:xfrm>
            <a:off x="-59267" y="1791758"/>
            <a:ext cx="9203267" cy="599228"/>
          </a:xfrm>
          <a:prstGeom prst="rect">
            <a:avLst/>
          </a:prstGeom>
        </p:spPr>
        <p:txBody>
          <a:bodyPr>
            <a:noAutofit/>
          </a:bodyPr>
          <a:lst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The principles guiding performance auditing are often called the “Three E’s”:</a:t>
            </a:r>
          </a:p>
        </p:txBody>
      </p:sp>
      <p:sp>
        <p:nvSpPr>
          <p:cNvPr id="6" name="Rectangle 5"/>
          <p:cNvSpPr/>
          <p:nvPr/>
        </p:nvSpPr>
        <p:spPr>
          <a:xfrm>
            <a:off x="-1" y="2777067"/>
            <a:ext cx="2926080" cy="209973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28600" tIns="228600" rIns="228600" bIns="228600" rtlCol="0" anchor="t"/>
          <a:lstStyle/>
          <a:p>
            <a:pPr algn="ctr"/>
            <a:r>
              <a:rPr lang="en-US" sz="2400" b="1" dirty="0">
                <a:solidFill>
                  <a:schemeClr val="bg1"/>
                </a:solidFill>
                <a:latin typeface="+mj-lt"/>
              </a:rPr>
              <a:t>ECONOMY</a:t>
            </a:r>
          </a:p>
          <a:p>
            <a:pPr algn="ctr"/>
            <a:endParaRPr lang="en-US" sz="1400" b="1" dirty="0">
              <a:solidFill>
                <a:schemeClr val="bg1"/>
              </a:solidFill>
              <a:latin typeface="+mj-lt"/>
            </a:endParaRPr>
          </a:p>
          <a:p>
            <a:pPr algn="ctr"/>
            <a:r>
              <a:rPr lang="en-US" sz="2000" dirty="0">
                <a:solidFill>
                  <a:schemeClr val="bg1"/>
                </a:solidFill>
                <a:latin typeface="+mj-lt"/>
              </a:rPr>
              <a:t>Keeping the </a:t>
            </a:r>
            <a:br>
              <a:rPr lang="en-US" sz="2000" dirty="0">
                <a:solidFill>
                  <a:schemeClr val="bg1"/>
                </a:solidFill>
                <a:latin typeface="+mj-lt"/>
              </a:rPr>
            </a:br>
            <a:r>
              <a:rPr lang="en-US" sz="2000" dirty="0">
                <a:solidFill>
                  <a:schemeClr val="bg1"/>
                </a:solidFill>
                <a:latin typeface="+mj-lt"/>
              </a:rPr>
              <a:t>costs low</a:t>
            </a:r>
          </a:p>
        </p:txBody>
      </p:sp>
      <p:sp>
        <p:nvSpPr>
          <p:cNvPr id="7" name="Rectangle 6"/>
          <p:cNvSpPr/>
          <p:nvPr/>
        </p:nvSpPr>
        <p:spPr>
          <a:xfrm>
            <a:off x="6126480" y="2777067"/>
            <a:ext cx="3017520" cy="21031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28600" tIns="228600" rIns="228600" bIns="228600" rtlCol="0" anchor="t"/>
          <a:lstStyle/>
          <a:p>
            <a:pPr algn="ctr"/>
            <a:r>
              <a:rPr lang="en-US" sz="2400" b="1" dirty="0">
                <a:solidFill>
                  <a:schemeClr val="bg1"/>
                </a:solidFill>
                <a:latin typeface="+mj-lt"/>
              </a:rPr>
              <a:t>EFFECTIVENESS</a:t>
            </a:r>
          </a:p>
          <a:p>
            <a:pPr algn="ctr"/>
            <a:endParaRPr lang="en-US" sz="1400" b="1" dirty="0">
              <a:solidFill>
                <a:schemeClr val="bg1"/>
              </a:solidFill>
              <a:latin typeface="+mj-lt"/>
            </a:endParaRPr>
          </a:p>
          <a:p>
            <a:pPr algn="ctr"/>
            <a:r>
              <a:rPr lang="en-US" sz="2000" dirty="0">
                <a:solidFill>
                  <a:schemeClr val="bg1"/>
                </a:solidFill>
                <a:latin typeface="+mj-lt"/>
              </a:rPr>
              <a:t>Achieving the objectives or goals of the program</a:t>
            </a:r>
          </a:p>
        </p:txBody>
      </p:sp>
      <p:sp>
        <p:nvSpPr>
          <p:cNvPr id="8" name="Rectangle 7"/>
          <p:cNvSpPr/>
          <p:nvPr/>
        </p:nvSpPr>
        <p:spPr>
          <a:xfrm>
            <a:off x="3063239" y="2777067"/>
            <a:ext cx="2926080" cy="21031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28600" tIns="228600" rIns="228600" bIns="228600" rtlCol="0" anchor="t"/>
          <a:lstStyle/>
          <a:p>
            <a:pPr algn="ctr"/>
            <a:r>
              <a:rPr lang="en-US" sz="2400" b="1" dirty="0">
                <a:solidFill>
                  <a:schemeClr val="bg1"/>
                </a:solidFill>
                <a:latin typeface="+mj-lt"/>
              </a:rPr>
              <a:t>EFFICIENCY</a:t>
            </a:r>
          </a:p>
          <a:p>
            <a:pPr algn="ctr"/>
            <a:endParaRPr lang="en-US" sz="1400" b="1" dirty="0">
              <a:solidFill>
                <a:schemeClr val="bg1"/>
              </a:solidFill>
              <a:latin typeface="+mj-lt"/>
            </a:endParaRPr>
          </a:p>
          <a:p>
            <a:pPr algn="ctr"/>
            <a:r>
              <a:rPr lang="en-US" sz="2000" dirty="0">
                <a:solidFill>
                  <a:schemeClr val="bg1"/>
                </a:solidFill>
                <a:latin typeface="+mj-lt"/>
              </a:rPr>
              <a:t>Getting the most out of available resources</a:t>
            </a:r>
          </a:p>
        </p:txBody>
      </p:sp>
    </p:spTree>
    <p:extLst>
      <p:ext uri="{BB962C8B-B14F-4D97-AF65-F5344CB8AC3E}">
        <p14:creationId xmlns:p14="http://schemas.microsoft.com/office/powerpoint/2010/main" val="349615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679"/>
            <a:ext cx="7886700" cy="1002200"/>
          </a:xfrm>
        </p:spPr>
        <p:txBody>
          <a:bodyPr/>
          <a:lstStyle/>
          <a:p>
            <a:r>
              <a:rPr lang="en-US" dirty="0"/>
              <a:t>A Sample of Recent Audits </a:t>
            </a:r>
          </a:p>
        </p:txBody>
      </p:sp>
      <p:sp>
        <p:nvSpPr>
          <p:cNvPr id="3" name="Slide Number Placeholder 2"/>
          <p:cNvSpPr>
            <a:spLocks noGrp="1"/>
          </p:cNvSpPr>
          <p:nvPr>
            <p:ph type="sldNum" sz="quarter" idx="12"/>
          </p:nvPr>
        </p:nvSpPr>
        <p:spPr/>
        <p:txBody>
          <a:bodyPr/>
          <a:lstStyle/>
          <a:p>
            <a:fld id="{AFAF9E59-05AB-4B69-8908-DFF3CAA38312}" type="slidenum">
              <a:rPr lang="en-US" smtClean="0"/>
              <a:t>9</a:t>
            </a:fld>
            <a:endParaRPr lang="en-US"/>
          </a:p>
        </p:txBody>
      </p:sp>
      <p:pic>
        <p:nvPicPr>
          <p:cNvPr id="1026" name="Picture 2" descr="https://ohioauditor.gov/performance/img/report-coloc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471" y="1169927"/>
            <a:ext cx="17145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hioauditor.gov/performance/img/report-cc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471" y="3861840"/>
            <a:ext cx="1714500" cy="2247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EA9063-8FDE-6302-49C0-D6801C33EF27}"/>
              </a:ext>
            </a:extLst>
          </p:cNvPr>
          <p:cNvSpPr/>
          <p:nvPr/>
        </p:nvSpPr>
        <p:spPr>
          <a:xfrm>
            <a:off x="354843" y="1016430"/>
            <a:ext cx="8160507" cy="5262979"/>
          </a:xfrm>
          <a:prstGeom prst="rect">
            <a:avLst/>
          </a:prstGeom>
        </p:spPr>
        <p:txBody>
          <a:bodyPr wrap="square">
            <a:spAutoFit/>
          </a:bodyPr>
          <a:lstStyle/>
          <a:p>
            <a:r>
              <a:rPr lang="en-US" sz="1200" b="1" dirty="0">
                <a:latin typeface="+mj-lt"/>
              </a:rPr>
              <a:t>2023</a:t>
            </a:r>
          </a:p>
          <a:p>
            <a:r>
              <a:rPr lang="en-US" sz="1200" dirty="0">
                <a:latin typeface="+mj-lt"/>
              </a:rPr>
              <a:t>ODAS Multi-Agency Radio Communication System (MARCS) </a:t>
            </a:r>
          </a:p>
          <a:p>
            <a:r>
              <a:rPr lang="en-US" sz="1200" dirty="0">
                <a:latin typeface="+mj-lt"/>
              </a:rPr>
              <a:t>Ross Local School District</a:t>
            </a:r>
          </a:p>
          <a:p>
            <a:r>
              <a:rPr lang="en-US" sz="1200" dirty="0">
                <a:latin typeface="+mj-lt"/>
              </a:rPr>
              <a:t>Medina County Board of Developmental Disabilities</a:t>
            </a:r>
          </a:p>
          <a:p>
            <a:r>
              <a:rPr lang="en-US" sz="1200" dirty="0">
                <a:latin typeface="+mj-lt"/>
              </a:rPr>
              <a:t>ODNR Dredge Program</a:t>
            </a:r>
          </a:p>
          <a:p>
            <a:r>
              <a:rPr lang="en-US" sz="1200" dirty="0">
                <a:latin typeface="+mj-lt"/>
              </a:rPr>
              <a:t>ODJFS Office of Workforce Development</a:t>
            </a:r>
          </a:p>
          <a:p>
            <a:r>
              <a:rPr lang="en-US" sz="1200" b="1" dirty="0">
                <a:latin typeface="+mj-lt"/>
              </a:rPr>
              <a:t>2022</a:t>
            </a:r>
          </a:p>
          <a:p>
            <a:r>
              <a:rPr lang="en-US" sz="1200" dirty="0">
                <a:latin typeface="+mj-lt"/>
              </a:rPr>
              <a:t>City of Hilliard </a:t>
            </a:r>
          </a:p>
          <a:p>
            <a:r>
              <a:rPr lang="en-US" sz="1200" dirty="0">
                <a:latin typeface="+mj-lt"/>
              </a:rPr>
              <a:t>Franklin City School District</a:t>
            </a:r>
          </a:p>
          <a:p>
            <a:r>
              <a:rPr lang="en-US" sz="1200" dirty="0">
                <a:latin typeface="+mj-lt"/>
              </a:rPr>
              <a:t>Stow-Munroe Falls City School District </a:t>
            </a:r>
          </a:p>
          <a:p>
            <a:r>
              <a:rPr lang="en-US" sz="1200" dirty="0">
                <a:latin typeface="+mj-lt"/>
              </a:rPr>
              <a:t>Ohio’s Co-Located Institutions of Higher Education </a:t>
            </a:r>
          </a:p>
          <a:p>
            <a:r>
              <a:rPr lang="en-US" sz="1200" dirty="0">
                <a:latin typeface="+mj-lt"/>
              </a:rPr>
              <a:t>Ohio’s College Credit Plus </a:t>
            </a:r>
          </a:p>
          <a:p>
            <a:r>
              <a:rPr lang="en-US" sz="1200" dirty="0">
                <a:latin typeface="+mj-lt"/>
              </a:rPr>
              <a:t>ODNR Orphan Well Program</a:t>
            </a:r>
            <a:endParaRPr lang="en-US" sz="1200" b="1" dirty="0">
              <a:latin typeface="+mj-lt"/>
            </a:endParaRPr>
          </a:p>
          <a:p>
            <a:r>
              <a:rPr lang="en-US" sz="1200" dirty="0">
                <a:latin typeface="+mj-lt"/>
              </a:rPr>
              <a:t>Minford Local School District</a:t>
            </a:r>
          </a:p>
          <a:p>
            <a:r>
              <a:rPr lang="en-US" sz="1200" dirty="0">
                <a:latin typeface="+mj-lt"/>
              </a:rPr>
              <a:t>Madison Local School District </a:t>
            </a:r>
          </a:p>
          <a:p>
            <a:r>
              <a:rPr lang="en-US" sz="1200" dirty="0">
                <a:latin typeface="+mj-lt"/>
              </a:rPr>
              <a:t>Waterloo Local School District</a:t>
            </a:r>
          </a:p>
          <a:p>
            <a:r>
              <a:rPr lang="en-US" sz="1200" dirty="0">
                <a:latin typeface="+mj-lt"/>
              </a:rPr>
              <a:t>Wauseon Exempted Village School District</a:t>
            </a:r>
          </a:p>
          <a:p>
            <a:r>
              <a:rPr lang="en-US" sz="1200" dirty="0">
                <a:latin typeface="+mj-lt"/>
              </a:rPr>
              <a:t>Blanchester Local School District</a:t>
            </a:r>
          </a:p>
          <a:p>
            <a:r>
              <a:rPr lang="en-US" sz="1200" dirty="0" err="1">
                <a:latin typeface="+mj-lt"/>
              </a:rPr>
              <a:t>ODHE</a:t>
            </a:r>
            <a:r>
              <a:rPr lang="en-US" sz="1200" dirty="0">
                <a:latin typeface="+mj-lt"/>
              </a:rPr>
              <a:t> Facilities Inventory</a:t>
            </a:r>
          </a:p>
          <a:p>
            <a:r>
              <a:rPr lang="en-US" sz="1200" dirty="0">
                <a:latin typeface="+mj-lt"/>
              </a:rPr>
              <a:t>Springfield Local School District</a:t>
            </a:r>
          </a:p>
          <a:p>
            <a:r>
              <a:rPr lang="en-US" sz="1200" dirty="0">
                <a:latin typeface="+mj-lt"/>
              </a:rPr>
              <a:t>Northwestern Local School District</a:t>
            </a:r>
          </a:p>
          <a:p>
            <a:r>
              <a:rPr lang="en-US" sz="1200" b="1" dirty="0">
                <a:latin typeface="+mj-lt"/>
              </a:rPr>
              <a:t>2021</a:t>
            </a:r>
          </a:p>
          <a:p>
            <a:r>
              <a:rPr lang="en-US" sz="1200" dirty="0" err="1">
                <a:latin typeface="+mj-lt"/>
              </a:rPr>
              <a:t>ODPS</a:t>
            </a:r>
            <a:r>
              <a:rPr lang="en-US" sz="1200" dirty="0">
                <a:latin typeface="+mj-lt"/>
              </a:rPr>
              <a:t> Audit Report</a:t>
            </a:r>
          </a:p>
          <a:p>
            <a:r>
              <a:rPr lang="en-US" sz="1200" dirty="0">
                <a:latin typeface="+mj-lt"/>
              </a:rPr>
              <a:t>City of Lorain Audit Report</a:t>
            </a:r>
          </a:p>
          <a:p>
            <a:r>
              <a:rPr lang="en-US" sz="1200" dirty="0">
                <a:latin typeface="+mj-lt"/>
              </a:rPr>
              <a:t>Crawford County Landfill Audit Report</a:t>
            </a:r>
          </a:p>
          <a:p>
            <a:r>
              <a:rPr lang="en-US" sz="1200" dirty="0">
                <a:latin typeface="+mj-lt"/>
              </a:rPr>
              <a:t>The Ohio Department of Health – COVID-19 Data</a:t>
            </a:r>
          </a:p>
          <a:p>
            <a:r>
              <a:rPr lang="en-US" sz="1200" dirty="0">
                <a:latin typeface="+mj-lt"/>
              </a:rPr>
              <a:t>Ohio Department of Education</a:t>
            </a:r>
          </a:p>
          <a:p>
            <a:r>
              <a:rPr lang="en-US" sz="1200" dirty="0">
                <a:latin typeface="+mj-lt"/>
              </a:rPr>
              <a:t>Ohio Department of Transportation</a:t>
            </a:r>
          </a:p>
        </p:txBody>
      </p:sp>
    </p:spTree>
    <p:extLst>
      <p:ext uri="{BB962C8B-B14F-4D97-AF65-F5344CB8AC3E}">
        <p14:creationId xmlns:p14="http://schemas.microsoft.com/office/powerpoint/2010/main" val="1148994392"/>
      </p:ext>
    </p:extLst>
  </p:cSld>
  <p:clrMapOvr>
    <a:masterClrMapping/>
  </p:clrMapOvr>
</p:sld>
</file>

<file path=ppt/theme/theme1.xml><?xml version="1.0" encoding="utf-8"?>
<a:theme xmlns:a="http://schemas.openxmlformats.org/drawingml/2006/main" name="AOS-Faber-Standard">
  <a:themeElements>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fontScheme name="AOS-Faber-Widescreen">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S-Faber-Standard" id="{4097E829-BB03-430E-8FD0-0FE480128924}" vid="{3D90E472-D60F-4805-B23C-027AC98EA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7DCAA07B771B4F8E3AAC617AAF081D" ma:contentTypeVersion="11" ma:contentTypeDescription="Create a new document." ma:contentTypeScope="" ma:versionID="a7cb9fba5745a94543a33d3f4d9af0fe">
  <xsd:schema xmlns:xsd="http://www.w3.org/2001/XMLSchema" xmlns:xs="http://www.w3.org/2001/XMLSchema" xmlns:p="http://schemas.microsoft.com/office/2006/metadata/properties" xmlns:ns3="8eff4ad4-6926-42c6-b9e9-e0caee7e3588" xmlns:ns4="48da8316-436a-4540-88fa-67b763eab144" targetNamespace="http://schemas.microsoft.com/office/2006/metadata/properties" ma:root="true" ma:fieldsID="c87c65d9d25ba229e8ff8fc9bcf36116" ns3:_="" ns4:_="">
    <xsd:import namespace="8eff4ad4-6926-42c6-b9e9-e0caee7e3588"/>
    <xsd:import namespace="48da8316-436a-4540-88fa-67b763eab1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f4ad4-6926-42c6-b9e9-e0caee7e35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a8316-436a-4540-88fa-67b763eab14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3796BB-65ED-43CB-A80F-76DC250EAE96}">
  <ds:schemaRefs>
    <ds:schemaRef ds:uri="http://schemas.microsoft.com/sharepoint/v3/contenttype/forms"/>
  </ds:schemaRefs>
</ds:datastoreItem>
</file>

<file path=customXml/itemProps2.xml><?xml version="1.0" encoding="utf-8"?>
<ds:datastoreItem xmlns:ds="http://schemas.openxmlformats.org/officeDocument/2006/customXml" ds:itemID="{74A327D9-EAC2-4423-8DB0-59DAFB7A016D}">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da8316-436a-4540-88fa-67b763eab144"/>
    <ds:schemaRef ds:uri="8eff4ad4-6926-42c6-b9e9-e0caee7e3588"/>
    <ds:schemaRef ds:uri="http://www.w3.org/XML/1998/namespace"/>
    <ds:schemaRef ds:uri="http://purl.org/dc/dcmitype/"/>
  </ds:schemaRefs>
</ds:datastoreItem>
</file>

<file path=customXml/itemProps3.xml><?xml version="1.0" encoding="utf-8"?>
<ds:datastoreItem xmlns:ds="http://schemas.openxmlformats.org/officeDocument/2006/customXml" ds:itemID="{52E265D1-9911-4969-8535-06540DBE8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f4ad4-6926-42c6-b9e9-e0caee7e3588"/>
    <ds:schemaRef ds:uri="48da8316-436a-4540-88fa-67b763eab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AOS-Faber-Standard</Template>
  <TotalTime>28923</TotalTime>
  <Words>4775</Words>
  <Application>Microsoft Office PowerPoint</Application>
  <PresentationFormat>On-screen Show (4:3)</PresentationFormat>
  <Paragraphs>418</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Century Gothic</vt:lpstr>
      <vt:lpstr>Garamond</vt:lpstr>
      <vt:lpstr>Helvetica 45 Light</vt:lpstr>
      <vt:lpstr>Times New Roman</vt:lpstr>
      <vt:lpstr>Wingdings</vt:lpstr>
      <vt:lpstr>AOS-Faber-Standard</vt:lpstr>
      <vt:lpstr>PowerPoint Presentation</vt:lpstr>
      <vt:lpstr>The Ohio Auditor of State </vt:lpstr>
      <vt:lpstr>The Ohio Auditor of State Responsibilities</vt:lpstr>
      <vt:lpstr>Auditor Faber</vt:lpstr>
      <vt:lpstr>PowerPoint Presentation</vt:lpstr>
      <vt:lpstr>Differences between Financial and Performance Audits</vt:lpstr>
      <vt:lpstr>What is a Performance Audit?</vt:lpstr>
      <vt:lpstr>Performance Audit Principles:</vt:lpstr>
      <vt:lpstr>A Sample of Recent Audits </vt:lpstr>
      <vt:lpstr>The Impact of Our Work (1995-2022)</vt:lpstr>
      <vt:lpstr>Key Points about Performance Audits:</vt:lpstr>
      <vt:lpstr>Performance Audit Phases</vt:lpstr>
      <vt:lpstr>ODE and ODHE: College Credit Plus</vt:lpstr>
      <vt:lpstr>The City of Upper Arlington</vt:lpstr>
      <vt:lpstr>Ohio Department of Public Safety</vt:lpstr>
      <vt:lpstr>City of Twinsburg</vt:lpstr>
      <vt:lpstr>Department of Administrative Services: MARCS Program</vt:lpstr>
      <vt:lpstr>Medina County Board of Developmental Disabilities</vt:lpstr>
      <vt:lpstr>Minford LSD</vt:lpstr>
      <vt:lpstr>Results of Our Work</vt:lpstr>
      <vt:lpstr>What Our Clients Have to Say</vt:lpstr>
      <vt:lpstr>What Our Clients Have to Say</vt:lpstr>
      <vt:lpstr>AOS Regional Liaisons</vt:lpstr>
      <vt:lpstr>Questions?</vt:lpstr>
    </vt:vector>
  </TitlesOfParts>
  <Company>Ohio Auditor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 Honsberger</dc:creator>
  <cp:lastModifiedBy>Dorinda A. Byers</cp:lastModifiedBy>
  <cp:revision>141</cp:revision>
  <dcterms:created xsi:type="dcterms:W3CDTF">2021-09-17T16:45:04Z</dcterms:created>
  <dcterms:modified xsi:type="dcterms:W3CDTF">2023-07-03T20:37:43Z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0x010100497DCAA07B771B4F8E3AAC617AAF081D</vt:lpwstr>
  </property>
</Properties>
</file>