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701" r:id="rId2"/>
  </p:sldMasterIdLst>
  <p:notesMasterIdLst>
    <p:notesMasterId r:id="rId39"/>
  </p:notesMasterIdLst>
  <p:sldIdLst>
    <p:sldId id="262" r:id="rId3"/>
    <p:sldId id="298" r:id="rId4"/>
    <p:sldId id="307" r:id="rId5"/>
    <p:sldId id="2145706217" r:id="rId6"/>
    <p:sldId id="4558" r:id="rId7"/>
    <p:sldId id="2716" r:id="rId8"/>
    <p:sldId id="2710" r:id="rId9"/>
    <p:sldId id="2088197446" r:id="rId10"/>
    <p:sldId id="4554" r:id="rId11"/>
    <p:sldId id="4582" r:id="rId12"/>
    <p:sldId id="4538" r:id="rId13"/>
    <p:sldId id="4567" r:id="rId14"/>
    <p:sldId id="4576" r:id="rId15"/>
    <p:sldId id="2145706221" r:id="rId16"/>
    <p:sldId id="2709" r:id="rId17"/>
    <p:sldId id="4557" r:id="rId18"/>
    <p:sldId id="270" r:id="rId19"/>
    <p:sldId id="2694" r:id="rId20"/>
    <p:sldId id="260" r:id="rId21"/>
    <p:sldId id="267" r:id="rId22"/>
    <p:sldId id="272" r:id="rId23"/>
    <p:sldId id="2088197447" r:id="rId24"/>
    <p:sldId id="4555" r:id="rId25"/>
    <p:sldId id="2695" r:id="rId26"/>
    <p:sldId id="2714" r:id="rId27"/>
    <p:sldId id="2715" r:id="rId28"/>
    <p:sldId id="2712" r:id="rId29"/>
    <p:sldId id="2145706222" r:id="rId30"/>
    <p:sldId id="1004" r:id="rId31"/>
    <p:sldId id="1932" r:id="rId32"/>
    <p:sldId id="545" r:id="rId33"/>
    <p:sldId id="259" r:id="rId34"/>
    <p:sldId id="1945" r:id="rId35"/>
    <p:sldId id="2145706219" r:id="rId36"/>
    <p:sldId id="2145706220" r:id="rId37"/>
    <p:sldId id="288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ker, Jonathan" initials="BJ" lastIdx="4" clrIdx="0">
    <p:extLst>
      <p:ext uri="{19B8F6BF-5375-455C-9EA6-DF929625EA0E}">
        <p15:presenceInfo xmlns:p15="http://schemas.microsoft.com/office/powerpoint/2012/main" userId="S::10053201@id.ohio.gov::dd40d801-cf85-4e34-8b5e-519341380c69" providerId="AD"/>
      </p:ext>
    </p:extLst>
  </p:cmAuthor>
  <p:cmAuthor id="2" name="Mcclelland, Angelika" initials="MA" lastIdx="1" clrIdx="1">
    <p:extLst>
      <p:ext uri="{19B8F6BF-5375-455C-9EA6-DF929625EA0E}">
        <p15:presenceInfo xmlns:p15="http://schemas.microsoft.com/office/powerpoint/2012/main" userId="S::10125166@id.ohio.gov::f55d41d2-4442-42b7-8c8c-30447044b8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077"/>
    <a:srgbClr val="C40025"/>
    <a:srgbClr val="DBEFC9"/>
    <a:srgbClr val="B5DB12"/>
    <a:srgbClr val="0E568B"/>
    <a:srgbClr val="FDEFCB"/>
    <a:srgbClr val="DFFCBC"/>
    <a:srgbClr val="E5FDBB"/>
    <a:srgbClr val="7FDD3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80628" autoAdjust="0"/>
  </p:normalViewPr>
  <p:slideViewPr>
    <p:cSldViewPr snapToGrid="0">
      <p:cViewPr varScale="1">
        <p:scale>
          <a:sx n="69" d="100"/>
          <a:sy n="69" d="100"/>
        </p:scale>
        <p:origin x="416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D86B26-411A-40F0-BCFF-C0D4D74FAC0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2FDE7DC-BBF9-4A30-A428-9EB6CAD03BB3}">
      <dgm:prSet custT="1"/>
      <dgm:spPr>
        <a:xfrm>
          <a:off x="2310" y="607739"/>
          <a:ext cx="1833041" cy="1099824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Prevention and treatment across the lifespan </a:t>
          </a:r>
        </a:p>
      </dgm:t>
    </dgm:pt>
    <dgm:pt modelId="{9FD4C782-7A96-4724-8E3A-8DB4B52888DE}" type="parTrans" cxnId="{30997D2C-ADE5-412B-9EDF-FBD7535DCE81}">
      <dgm:prSet/>
      <dgm:spPr/>
      <dgm:t>
        <a:bodyPr/>
        <a:lstStyle/>
        <a:p>
          <a:endParaRPr lang="en-US"/>
        </a:p>
      </dgm:t>
    </dgm:pt>
    <dgm:pt modelId="{0DA405DD-1823-416A-A89E-DDFDF7A27981}" type="sibTrans" cxnId="{30997D2C-ADE5-412B-9EDF-FBD7535DCE81}">
      <dgm:prSet/>
      <dgm:spPr/>
      <dgm:t>
        <a:bodyPr/>
        <a:lstStyle/>
        <a:p>
          <a:endParaRPr lang="en-US"/>
        </a:p>
      </dgm:t>
    </dgm:pt>
    <dgm:pt modelId="{0D2E82A4-BB93-4E1E-ACFA-72633964F107}">
      <dgm:prSet custT="1"/>
      <dgm:spPr>
        <a:xfrm>
          <a:off x="2019554" y="612645"/>
          <a:ext cx="1833041" cy="1089376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Children, youth, and families  </a:t>
          </a:r>
        </a:p>
      </dgm:t>
    </dgm:pt>
    <dgm:pt modelId="{D53290D4-C686-4BD4-9D94-BCF1AF86124D}" type="parTrans" cxnId="{4D1C3C46-26D1-4606-9B02-1BE001C0E763}">
      <dgm:prSet/>
      <dgm:spPr/>
      <dgm:t>
        <a:bodyPr/>
        <a:lstStyle/>
        <a:p>
          <a:endParaRPr lang="en-US"/>
        </a:p>
      </dgm:t>
    </dgm:pt>
    <dgm:pt modelId="{BE735DE9-319C-482B-8804-A156DB0374A8}" type="sibTrans" cxnId="{4D1C3C46-26D1-4606-9B02-1BE001C0E763}">
      <dgm:prSet/>
      <dgm:spPr/>
      <dgm:t>
        <a:bodyPr/>
        <a:lstStyle/>
        <a:p>
          <a:endParaRPr lang="en-US"/>
        </a:p>
      </dgm:t>
    </dgm:pt>
    <dgm:pt modelId="{88FEF7F6-ADB5-4839-935A-9AD86420A0D2}">
      <dgm:prSet custT="1"/>
      <dgm:spPr>
        <a:xfrm>
          <a:off x="4035002" y="607739"/>
          <a:ext cx="1833041" cy="1099824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Suicide prevention</a:t>
          </a:r>
        </a:p>
      </dgm:t>
    </dgm:pt>
    <dgm:pt modelId="{78054D5C-AD2E-433B-90BD-F85F6ADBCD8E}" type="parTrans" cxnId="{0B2C4996-DE0E-4689-9C4F-A5693A19FF59}">
      <dgm:prSet/>
      <dgm:spPr/>
      <dgm:t>
        <a:bodyPr/>
        <a:lstStyle/>
        <a:p>
          <a:endParaRPr lang="en-US"/>
        </a:p>
      </dgm:t>
    </dgm:pt>
    <dgm:pt modelId="{9A28D449-538C-4003-B1C8-E0C4B4F96E46}" type="sibTrans" cxnId="{0B2C4996-DE0E-4689-9C4F-A5693A19FF59}">
      <dgm:prSet/>
      <dgm:spPr/>
      <dgm:t>
        <a:bodyPr/>
        <a:lstStyle/>
        <a:p>
          <a:endParaRPr lang="en-US"/>
        </a:p>
      </dgm:t>
    </dgm:pt>
    <dgm:pt modelId="{0EA76A62-E38A-4DFC-88EF-8589AD3B5B4C}">
      <dgm:prSet custT="1"/>
      <dgm:spPr>
        <a:xfrm>
          <a:off x="6051347" y="607739"/>
          <a:ext cx="1833041" cy="1099824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Building Ohio’s behavioral health workforce</a:t>
          </a:r>
        </a:p>
      </dgm:t>
    </dgm:pt>
    <dgm:pt modelId="{60EA09A8-8643-4CA6-B6F6-23F934A77546}" type="parTrans" cxnId="{9B0D99D3-915C-46D2-91BC-AEA1F9E481AF}">
      <dgm:prSet/>
      <dgm:spPr/>
      <dgm:t>
        <a:bodyPr/>
        <a:lstStyle/>
        <a:p>
          <a:endParaRPr lang="en-US"/>
        </a:p>
      </dgm:t>
    </dgm:pt>
    <dgm:pt modelId="{6824F624-EC0D-4436-8EBF-8AADBDBE6D02}" type="sibTrans" cxnId="{9B0D99D3-915C-46D2-91BC-AEA1F9E481AF}">
      <dgm:prSet/>
      <dgm:spPr/>
      <dgm:t>
        <a:bodyPr/>
        <a:lstStyle/>
        <a:p>
          <a:endParaRPr lang="en-US"/>
        </a:p>
      </dgm:t>
    </dgm:pt>
    <dgm:pt modelId="{CE68AE1C-0B71-4B6F-89E1-8D4A35FEC3C8}">
      <dgm:prSet custT="1"/>
      <dgm:spPr>
        <a:xfrm>
          <a:off x="2310" y="1890869"/>
          <a:ext cx="1833041" cy="1099824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Quality care in integrated settings</a:t>
          </a:r>
        </a:p>
      </dgm:t>
    </dgm:pt>
    <dgm:pt modelId="{6720CE35-0C26-4BD8-B02F-2F6CDB60F872}" type="parTrans" cxnId="{5D23AA4E-D45F-42BD-BBBC-38CB59B70029}">
      <dgm:prSet/>
      <dgm:spPr/>
      <dgm:t>
        <a:bodyPr/>
        <a:lstStyle/>
        <a:p>
          <a:endParaRPr lang="en-US"/>
        </a:p>
      </dgm:t>
    </dgm:pt>
    <dgm:pt modelId="{EBAB66BF-EEC1-4CA6-9E5C-D5DC41FE8382}" type="sibTrans" cxnId="{5D23AA4E-D45F-42BD-BBBC-38CB59B70029}">
      <dgm:prSet/>
      <dgm:spPr/>
      <dgm:t>
        <a:bodyPr/>
        <a:lstStyle/>
        <a:p>
          <a:endParaRPr lang="en-US"/>
        </a:p>
      </dgm:t>
    </dgm:pt>
    <dgm:pt modelId="{24DD35C6-5833-4AC6-B9A7-C15B66E7C211}">
      <dgm:prSet custT="1"/>
      <dgm:spPr>
        <a:xfrm>
          <a:off x="2018656" y="1890869"/>
          <a:ext cx="1833041" cy="1099824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Helping adults with SPMI thrive in communities</a:t>
          </a:r>
        </a:p>
      </dgm:t>
    </dgm:pt>
    <dgm:pt modelId="{DDE64B46-A8F1-4513-9B3F-0060F6056ADF}" type="parTrans" cxnId="{4DC58413-6DD0-41B2-A975-118480C1A573}">
      <dgm:prSet/>
      <dgm:spPr/>
      <dgm:t>
        <a:bodyPr/>
        <a:lstStyle/>
        <a:p>
          <a:endParaRPr lang="en-US"/>
        </a:p>
      </dgm:t>
    </dgm:pt>
    <dgm:pt modelId="{B6271FEC-43FD-4665-ABB4-406DDB29D86C}" type="sibTrans" cxnId="{4DC58413-6DD0-41B2-A975-118480C1A573}">
      <dgm:prSet/>
      <dgm:spPr/>
      <dgm:t>
        <a:bodyPr/>
        <a:lstStyle/>
        <a:p>
          <a:endParaRPr lang="en-US"/>
        </a:p>
      </dgm:t>
    </dgm:pt>
    <dgm:pt modelId="{A898DD3D-9234-4D6E-AB78-58C58A9C8FDF}">
      <dgm:prSet custT="1"/>
      <dgm:spPr>
        <a:xfrm>
          <a:off x="4035002" y="1890869"/>
          <a:ext cx="1833041" cy="1099824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Preventing overdose deaths</a:t>
          </a:r>
        </a:p>
      </dgm:t>
    </dgm:pt>
    <dgm:pt modelId="{53D6464B-AC0E-4960-90C0-5595CCE0846F}" type="parTrans" cxnId="{C7B4D87C-535C-4538-ACA3-611F05DBF54A}">
      <dgm:prSet/>
      <dgm:spPr/>
      <dgm:t>
        <a:bodyPr/>
        <a:lstStyle/>
        <a:p>
          <a:endParaRPr lang="en-US"/>
        </a:p>
      </dgm:t>
    </dgm:pt>
    <dgm:pt modelId="{882904A8-F3E8-4286-8B58-85B08C313395}" type="sibTrans" cxnId="{C7B4D87C-535C-4538-ACA3-611F05DBF54A}">
      <dgm:prSet/>
      <dgm:spPr/>
      <dgm:t>
        <a:bodyPr/>
        <a:lstStyle/>
        <a:p>
          <a:endParaRPr lang="en-US"/>
        </a:p>
      </dgm:t>
    </dgm:pt>
    <dgm:pt modelId="{EFF8018E-80D4-43D3-84F2-C61DBBF60460}">
      <dgm:prSet custT="1"/>
      <dgm:spPr>
        <a:xfrm>
          <a:off x="6051347" y="1890869"/>
          <a:ext cx="1833041" cy="109982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Long-term responses and support</a:t>
          </a:r>
        </a:p>
      </dgm:t>
    </dgm:pt>
    <dgm:pt modelId="{7AA8F099-571C-4ECE-B6EE-83AD7F803AA8}" type="parTrans" cxnId="{4BEE36BA-04C2-4405-B30B-8F91D4824903}">
      <dgm:prSet/>
      <dgm:spPr/>
      <dgm:t>
        <a:bodyPr/>
        <a:lstStyle/>
        <a:p>
          <a:endParaRPr lang="en-US"/>
        </a:p>
      </dgm:t>
    </dgm:pt>
    <dgm:pt modelId="{BA7C76C3-16FE-4973-94CF-712121F23997}" type="sibTrans" cxnId="{4BEE36BA-04C2-4405-B30B-8F91D4824903}">
      <dgm:prSet/>
      <dgm:spPr/>
      <dgm:t>
        <a:bodyPr/>
        <a:lstStyle/>
        <a:p>
          <a:endParaRPr lang="en-US"/>
        </a:p>
      </dgm:t>
    </dgm:pt>
    <dgm:pt modelId="{50909837-13E0-467A-A639-E4B2766C733D}">
      <dgm:prSet custT="1"/>
      <dgm:spPr>
        <a:xfrm>
          <a:off x="2310" y="3173998"/>
          <a:ext cx="1833041" cy="1099824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Delivering excellent care in our state psychiatric hospitals</a:t>
          </a:r>
        </a:p>
      </dgm:t>
    </dgm:pt>
    <dgm:pt modelId="{AB7C9291-27C6-4443-9C37-408D55EE3B41}" type="parTrans" cxnId="{84F40D2E-B474-4B9B-BC56-0C3BFF580694}">
      <dgm:prSet/>
      <dgm:spPr/>
      <dgm:t>
        <a:bodyPr/>
        <a:lstStyle/>
        <a:p>
          <a:endParaRPr lang="en-US"/>
        </a:p>
      </dgm:t>
    </dgm:pt>
    <dgm:pt modelId="{4E0BF634-D827-4724-8250-F274E1D79019}" type="sibTrans" cxnId="{84F40D2E-B474-4B9B-BC56-0C3BFF580694}">
      <dgm:prSet/>
      <dgm:spPr/>
      <dgm:t>
        <a:bodyPr/>
        <a:lstStyle/>
        <a:p>
          <a:endParaRPr lang="en-US"/>
        </a:p>
      </dgm:t>
    </dgm:pt>
    <dgm:pt modelId="{DAEA85DF-8EF6-48F0-9318-1D87BB8AF689}">
      <dgm:prSet custT="1"/>
      <dgm:spPr>
        <a:xfrm>
          <a:off x="2018656" y="3173998"/>
          <a:ext cx="1833041" cy="1099824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Transferring research into practice to support communities</a:t>
          </a:r>
        </a:p>
      </dgm:t>
    </dgm:pt>
    <dgm:pt modelId="{81853883-898B-4E77-955C-DC8FCFDAEBA6}" type="parTrans" cxnId="{09DA1EA5-6860-49EB-9CFB-A23E53AF4DD6}">
      <dgm:prSet/>
      <dgm:spPr/>
      <dgm:t>
        <a:bodyPr/>
        <a:lstStyle/>
        <a:p>
          <a:endParaRPr lang="en-US"/>
        </a:p>
      </dgm:t>
    </dgm:pt>
    <dgm:pt modelId="{B9366133-8F64-429E-9F7F-E0606F32DE53}" type="sibTrans" cxnId="{09DA1EA5-6860-49EB-9CFB-A23E53AF4DD6}">
      <dgm:prSet/>
      <dgm:spPr/>
      <dgm:t>
        <a:bodyPr/>
        <a:lstStyle/>
        <a:p>
          <a:endParaRPr lang="en-US"/>
        </a:p>
      </dgm:t>
    </dgm:pt>
    <dgm:pt modelId="{83718644-A81A-4417-B0C0-894DC118F8A7}">
      <dgm:prSet custT="1"/>
      <dgm:spPr>
        <a:xfrm>
          <a:off x="4035002" y="3173998"/>
          <a:ext cx="1833041" cy="109982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Ensuring safe and quality care in Ohio’s behavioral health system</a:t>
          </a:r>
        </a:p>
      </dgm:t>
    </dgm:pt>
    <dgm:pt modelId="{9DA3573A-882D-4B1A-8F0A-57B9A24C2C03}" type="parTrans" cxnId="{D5C97E93-EFB5-4100-A1AD-EB5529D62387}">
      <dgm:prSet/>
      <dgm:spPr/>
      <dgm:t>
        <a:bodyPr/>
        <a:lstStyle/>
        <a:p>
          <a:endParaRPr lang="en-US"/>
        </a:p>
      </dgm:t>
    </dgm:pt>
    <dgm:pt modelId="{6E954C75-ED37-4275-833D-B58B57D3C96E}" type="sibTrans" cxnId="{D5C97E93-EFB5-4100-A1AD-EB5529D62387}">
      <dgm:prSet/>
      <dgm:spPr/>
      <dgm:t>
        <a:bodyPr/>
        <a:lstStyle/>
        <a:p>
          <a:endParaRPr lang="en-US"/>
        </a:p>
      </dgm:t>
    </dgm:pt>
    <dgm:pt modelId="{5A5B3280-F1CC-401E-9E70-61761B89B9F7}">
      <dgm:prSet custT="1"/>
      <dgm:spPr>
        <a:xfrm>
          <a:off x="6051347" y="3173998"/>
          <a:ext cx="1833041" cy="1099824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Better meeting the needs of Multisystem Youth</a:t>
          </a:r>
        </a:p>
      </dgm:t>
    </dgm:pt>
    <dgm:pt modelId="{563F955B-2070-4FF2-923C-5F58F01558D0}" type="parTrans" cxnId="{BAFD545E-012D-462A-99D7-019DA14E99DB}">
      <dgm:prSet/>
      <dgm:spPr/>
      <dgm:t>
        <a:bodyPr/>
        <a:lstStyle/>
        <a:p>
          <a:endParaRPr lang="en-US"/>
        </a:p>
      </dgm:t>
    </dgm:pt>
    <dgm:pt modelId="{97CE9141-CB58-44B3-A6E6-D7A32A874FE9}" type="sibTrans" cxnId="{BAFD545E-012D-462A-99D7-019DA14E99DB}">
      <dgm:prSet/>
      <dgm:spPr/>
      <dgm:t>
        <a:bodyPr/>
        <a:lstStyle/>
        <a:p>
          <a:endParaRPr lang="en-US"/>
        </a:p>
      </dgm:t>
    </dgm:pt>
    <dgm:pt modelId="{8C2281B2-AC58-4EB7-B415-FAFBD30AF68E}" type="pres">
      <dgm:prSet presAssocID="{B3D86B26-411A-40F0-BCFF-C0D4D74FAC0A}" presName="diagram" presStyleCnt="0">
        <dgm:presLayoutVars>
          <dgm:dir/>
          <dgm:resizeHandles val="exact"/>
        </dgm:presLayoutVars>
      </dgm:prSet>
      <dgm:spPr/>
    </dgm:pt>
    <dgm:pt modelId="{DE098F1F-2035-4B46-A198-FC6FDDCF4934}" type="pres">
      <dgm:prSet presAssocID="{22FDE7DC-BBF9-4A30-A428-9EB6CAD03BB3}" presName="node" presStyleLbl="node1" presStyleIdx="0" presStyleCnt="12">
        <dgm:presLayoutVars>
          <dgm:bulletEnabled val="1"/>
        </dgm:presLayoutVars>
      </dgm:prSet>
      <dgm:spPr/>
    </dgm:pt>
    <dgm:pt modelId="{FEB22228-B36B-4A71-AA06-A049ADBF757C}" type="pres">
      <dgm:prSet presAssocID="{0DA405DD-1823-416A-A89E-DDFDF7A27981}" presName="sibTrans" presStyleCnt="0"/>
      <dgm:spPr/>
    </dgm:pt>
    <dgm:pt modelId="{EA8ABD67-C6F7-4127-8FB5-4C019EE6B844}" type="pres">
      <dgm:prSet presAssocID="{0D2E82A4-BB93-4E1E-ACFA-72633964F107}" presName="node" presStyleLbl="node1" presStyleIdx="1" presStyleCnt="12" custScaleY="99050" custLinFactNeighborX="49" custLinFactNeighborY="-29">
        <dgm:presLayoutVars>
          <dgm:bulletEnabled val="1"/>
        </dgm:presLayoutVars>
      </dgm:prSet>
      <dgm:spPr/>
    </dgm:pt>
    <dgm:pt modelId="{1658B113-ED99-4046-BA8B-8F12D04DBC1A}" type="pres">
      <dgm:prSet presAssocID="{BE735DE9-319C-482B-8804-A156DB0374A8}" presName="sibTrans" presStyleCnt="0"/>
      <dgm:spPr/>
    </dgm:pt>
    <dgm:pt modelId="{641869E3-C34A-4C4A-BB6E-5E1DD9A57227}" type="pres">
      <dgm:prSet presAssocID="{88FEF7F6-ADB5-4839-935A-9AD86420A0D2}" presName="node" presStyleLbl="node1" presStyleIdx="2" presStyleCnt="12">
        <dgm:presLayoutVars>
          <dgm:bulletEnabled val="1"/>
        </dgm:presLayoutVars>
      </dgm:prSet>
      <dgm:spPr/>
    </dgm:pt>
    <dgm:pt modelId="{013C79F1-2DF4-4762-A850-7ACCEFB87A23}" type="pres">
      <dgm:prSet presAssocID="{9A28D449-538C-4003-B1C8-E0C4B4F96E46}" presName="sibTrans" presStyleCnt="0"/>
      <dgm:spPr/>
    </dgm:pt>
    <dgm:pt modelId="{03228A34-C691-4631-A885-4ABD2166EAE8}" type="pres">
      <dgm:prSet presAssocID="{0EA76A62-E38A-4DFC-88EF-8589AD3B5B4C}" presName="node" presStyleLbl="node1" presStyleIdx="3" presStyleCnt="12">
        <dgm:presLayoutVars>
          <dgm:bulletEnabled val="1"/>
        </dgm:presLayoutVars>
      </dgm:prSet>
      <dgm:spPr/>
    </dgm:pt>
    <dgm:pt modelId="{E0B734A9-28F3-4EB0-8551-FB1AD701A977}" type="pres">
      <dgm:prSet presAssocID="{6824F624-EC0D-4436-8EBF-8AADBDBE6D02}" presName="sibTrans" presStyleCnt="0"/>
      <dgm:spPr/>
    </dgm:pt>
    <dgm:pt modelId="{E76EC5E2-750C-4EC4-AA29-969C7A04D1A5}" type="pres">
      <dgm:prSet presAssocID="{CE68AE1C-0B71-4B6F-89E1-8D4A35FEC3C8}" presName="node" presStyleLbl="node1" presStyleIdx="4" presStyleCnt="12">
        <dgm:presLayoutVars>
          <dgm:bulletEnabled val="1"/>
        </dgm:presLayoutVars>
      </dgm:prSet>
      <dgm:spPr/>
    </dgm:pt>
    <dgm:pt modelId="{A6CBACEE-B6D1-4059-8CBD-731BD8BE80E1}" type="pres">
      <dgm:prSet presAssocID="{EBAB66BF-EEC1-4CA6-9E5C-D5DC41FE8382}" presName="sibTrans" presStyleCnt="0"/>
      <dgm:spPr/>
    </dgm:pt>
    <dgm:pt modelId="{386FE3D1-F628-4FED-AFC5-9B759D739005}" type="pres">
      <dgm:prSet presAssocID="{24DD35C6-5833-4AC6-B9A7-C15B66E7C211}" presName="node" presStyleLbl="node1" presStyleIdx="5" presStyleCnt="12">
        <dgm:presLayoutVars>
          <dgm:bulletEnabled val="1"/>
        </dgm:presLayoutVars>
      </dgm:prSet>
      <dgm:spPr/>
    </dgm:pt>
    <dgm:pt modelId="{F4DEB0EF-9224-4C1E-BB3A-82FB959C6D8C}" type="pres">
      <dgm:prSet presAssocID="{B6271FEC-43FD-4665-ABB4-406DDB29D86C}" presName="sibTrans" presStyleCnt="0"/>
      <dgm:spPr/>
    </dgm:pt>
    <dgm:pt modelId="{6C0D8AD4-B3D1-47C2-B2B9-26A75720EAE8}" type="pres">
      <dgm:prSet presAssocID="{A898DD3D-9234-4D6E-AB78-58C58A9C8FDF}" presName="node" presStyleLbl="node1" presStyleIdx="6" presStyleCnt="12">
        <dgm:presLayoutVars>
          <dgm:bulletEnabled val="1"/>
        </dgm:presLayoutVars>
      </dgm:prSet>
      <dgm:spPr/>
    </dgm:pt>
    <dgm:pt modelId="{C9C03473-FD54-4132-AE37-10042EB35A85}" type="pres">
      <dgm:prSet presAssocID="{882904A8-F3E8-4286-8B58-85B08C313395}" presName="sibTrans" presStyleCnt="0"/>
      <dgm:spPr/>
    </dgm:pt>
    <dgm:pt modelId="{B4AFA6AB-C75A-4009-9656-5F85EF94492A}" type="pres">
      <dgm:prSet presAssocID="{EFF8018E-80D4-43D3-84F2-C61DBBF60460}" presName="node" presStyleLbl="node1" presStyleIdx="7" presStyleCnt="12">
        <dgm:presLayoutVars>
          <dgm:bulletEnabled val="1"/>
        </dgm:presLayoutVars>
      </dgm:prSet>
      <dgm:spPr/>
    </dgm:pt>
    <dgm:pt modelId="{37EB06EF-3FEF-486C-B029-D4E776E18210}" type="pres">
      <dgm:prSet presAssocID="{BA7C76C3-16FE-4973-94CF-712121F23997}" presName="sibTrans" presStyleCnt="0"/>
      <dgm:spPr/>
    </dgm:pt>
    <dgm:pt modelId="{4E53FA7E-27DF-454A-92B1-A37EC85F1EDC}" type="pres">
      <dgm:prSet presAssocID="{50909837-13E0-467A-A639-E4B2766C733D}" presName="node" presStyleLbl="node1" presStyleIdx="8" presStyleCnt="12">
        <dgm:presLayoutVars>
          <dgm:bulletEnabled val="1"/>
        </dgm:presLayoutVars>
      </dgm:prSet>
      <dgm:spPr/>
    </dgm:pt>
    <dgm:pt modelId="{AA3DB86E-D2C4-46C3-8F77-C10A81E585F9}" type="pres">
      <dgm:prSet presAssocID="{4E0BF634-D827-4724-8250-F274E1D79019}" presName="sibTrans" presStyleCnt="0"/>
      <dgm:spPr/>
    </dgm:pt>
    <dgm:pt modelId="{2DE7B8EA-A719-4190-B89F-1670BDF6F499}" type="pres">
      <dgm:prSet presAssocID="{DAEA85DF-8EF6-48F0-9318-1D87BB8AF689}" presName="node" presStyleLbl="node1" presStyleIdx="9" presStyleCnt="12">
        <dgm:presLayoutVars>
          <dgm:bulletEnabled val="1"/>
        </dgm:presLayoutVars>
      </dgm:prSet>
      <dgm:spPr/>
    </dgm:pt>
    <dgm:pt modelId="{CA21C477-E6B4-4010-A1AD-7D799AD1F1D7}" type="pres">
      <dgm:prSet presAssocID="{B9366133-8F64-429E-9F7F-E0606F32DE53}" presName="sibTrans" presStyleCnt="0"/>
      <dgm:spPr/>
    </dgm:pt>
    <dgm:pt modelId="{E9483381-5417-44CA-B84F-F70D5D681BAD}" type="pres">
      <dgm:prSet presAssocID="{83718644-A81A-4417-B0C0-894DC118F8A7}" presName="node" presStyleLbl="node1" presStyleIdx="10" presStyleCnt="12">
        <dgm:presLayoutVars>
          <dgm:bulletEnabled val="1"/>
        </dgm:presLayoutVars>
      </dgm:prSet>
      <dgm:spPr/>
    </dgm:pt>
    <dgm:pt modelId="{5E5D1650-59E6-4D81-B390-E50DB53692A1}" type="pres">
      <dgm:prSet presAssocID="{6E954C75-ED37-4275-833D-B58B57D3C96E}" presName="sibTrans" presStyleCnt="0"/>
      <dgm:spPr/>
    </dgm:pt>
    <dgm:pt modelId="{C67361D2-0A60-43BE-9284-B7092102145C}" type="pres">
      <dgm:prSet presAssocID="{5A5B3280-F1CC-401E-9E70-61761B89B9F7}" presName="node" presStyleLbl="node1" presStyleIdx="11" presStyleCnt="12">
        <dgm:presLayoutVars>
          <dgm:bulletEnabled val="1"/>
        </dgm:presLayoutVars>
      </dgm:prSet>
      <dgm:spPr/>
    </dgm:pt>
  </dgm:ptLst>
  <dgm:cxnLst>
    <dgm:cxn modelId="{C1543110-7AAC-4041-86BA-1EA02C23DF32}" type="presOf" srcId="{CE68AE1C-0B71-4B6F-89E1-8D4A35FEC3C8}" destId="{E76EC5E2-750C-4EC4-AA29-969C7A04D1A5}" srcOrd="0" destOrd="0" presId="urn:microsoft.com/office/officeart/2005/8/layout/default"/>
    <dgm:cxn modelId="{4DC58413-6DD0-41B2-A975-118480C1A573}" srcId="{B3D86B26-411A-40F0-BCFF-C0D4D74FAC0A}" destId="{24DD35C6-5833-4AC6-B9A7-C15B66E7C211}" srcOrd="5" destOrd="0" parTransId="{DDE64B46-A8F1-4513-9B3F-0060F6056ADF}" sibTransId="{B6271FEC-43FD-4665-ABB4-406DDB29D86C}"/>
    <dgm:cxn modelId="{9ACD4C2B-A9BE-4AC1-BE3A-AB264A8A5017}" type="presOf" srcId="{24DD35C6-5833-4AC6-B9A7-C15B66E7C211}" destId="{386FE3D1-F628-4FED-AFC5-9B759D739005}" srcOrd="0" destOrd="0" presId="urn:microsoft.com/office/officeart/2005/8/layout/default"/>
    <dgm:cxn modelId="{30997D2C-ADE5-412B-9EDF-FBD7535DCE81}" srcId="{B3D86B26-411A-40F0-BCFF-C0D4D74FAC0A}" destId="{22FDE7DC-BBF9-4A30-A428-9EB6CAD03BB3}" srcOrd="0" destOrd="0" parTransId="{9FD4C782-7A96-4724-8E3A-8DB4B52888DE}" sibTransId="{0DA405DD-1823-416A-A89E-DDFDF7A27981}"/>
    <dgm:cxn modelId="{84F40D2E-B474-4B9B-BC56-0C3BFF580694}" srcId="{B3D86B26-411A-40F0-BCFF-C0D4D74FAC0A}" destId="{50909837-13E0-467A-A639-E4B2766C733D}" srcOrd="8" destOrd="0" parTransId="{AB7C9291-27C6-4443-9C37-408D55EE3B41}" sibTransId="{4E0BF634-D827-4724-8250-F274E1D79019}"/>
    <dgm:cxn modelId="{BAFD545E-012D-462A-99D7-019DA14E99DB}" srcId="{B3D86B26-411A-40F0-BCFF-C0D4D74FAC0A}" destId="{5A5B3280-F1CC-401E-9E70-61761B89B9F7}" srcOrd="11" destOrd="0" parTransId="{563F955B-2070-4FF2-923C-5F58F01558D0}" sibTransId="{97CE9141-CB58-44B3-A6E6-D7A32A874FE9}"/>
    <dgm:cxn modelId="{4D1C3C46-26D1-4606-9B02-1BE001C0E763}" srcId="{B3D86B26-411A-40F0-BCFF-C0D4D74FAC0A}" destId="{0D2E82A4-BB93-4E1E-ACFA-72633964F107}" srcOrd="1" destOrd="0" parTransId="{D53290D4-C686-4BD4-9D94-BCF1AF86124D}" sibTransId="{BE735DE9-319C-482B-8804-A156DB0374A8}"/>
    <dgm:cxn modelId="{5D23AA4E-D45F-42BD-BBBC-38CB59B70029}" srcId="{B3D86B26-411A-40F0-BCFF-C0D4D74FAC0A}" destId="{CE68AE1C-0B71-4B6F-89E1-8D4A35FEC3C8}" srcOrd="4" destOrd="0" parTransId="{6720CE35-0C26-4BD8-B02F-2F6CDB60F872}" sibTransId="{EBAB66BF-EEC1-4CA6-9E5C-D5DC41FE8382}"/>
    <dgm:cxn modelId="{9C111758-0FA3-486F-95E9-BAAA6F88056D}" type="presOf" srcId="{50909837-13E0-467A-A639-E4B2766C733D}" destId="{4E53FA7E-27DF-454A-92B1-A37EC85F1EDC}" srcOrd="0" destOrd="0" presId="urn:microsoft.com/office/officeart/2005/8/layout/default"/>
    <dgm:cxn modelId="{C7B4D87C-535C-4538-ACA3-611F05DBF54A}" srcId="{B3D86B26-411A-40F0-BCFF-C0D4D74FAC0A}" destId="{A898DD3D-9234-4D6E-AB78-58C58A9C8FDF}" srcOrd="6" destOrd="0" parTransId="{53D6464B-AC0E-4960-90C0-5595CCE0846F}" sibTransId="{882904A8-F3E8-4286-8B58-85B08C313395}"/>
    <dgm:cxn modelId="{E3396A86-FC2D-40F0-9BA1-E489AA9B2AF0}" type="presOf" srcId="{EFF8018E-80D4-43D3-84F2-C61DBBF60460}" destId="{B4AFA6AB-C75A-4009-9656-5F85EF94492A}" srcOrd="0" destOrd="0" presId="urn:microsoft.com/office/officeart/2005/8/layout/default"/>
    <dgm:cxn modelId="{081F278E-EFCD-48B4-A770-D1A44DDAB4C6}" type="presOf" srcId="{B3D86B26-411A-40F0-BCFF-C0D4D74FAC0A}" destId="{8C2281B2-AC58-4EB7-B415-FAFBD30AF68E}" srcOrd="0" destOrd="0" presId="urn:microsoft.com/office/officeart/2005/8/layout/default"/>
    <dgm:cxn modelId="{D5C97E93-EFB5-4100-A1AD-EB5529D62387}" srcId="{B3D86B26-411A-40F0-BCFF-C0D4D74FAC0A}" destId="{83718644-A81A-4417-B0C0-894DC118F8A7}" srcOrd="10" destOrd="0" parTransId="{9DA3573A-882D-4B1A-8F0A-57B9A24C2C03}" sibTransId="{6E954C75-ED37-4275-833D-B58B57D3C96E}"/>
    <dgm:cxn modelId="{0B2C4996-DE0E-4689-9C4F-A5693A19FF59}" srcId="{B3D86B26-411A-40F0-BCFF-C0D4D74FAC0A}" destId="{88FEF7F6-ADB5-4839-935A-9AD86420A0D2}" srcOrd="2" destOrd="0" parTransId="{78054D5C-AD2E-433B-90BD-F85F6ADBCD8E}" sibTransId="{9A28D449-538C-4003-B1C8-E0C4B4F96E46}"/>
    <dgm:cxn modelId="{7BC6929F-1B26-4BF5-94A5-F46F87B4D110}" type="presOf" srcId="{0EA76A62-E38A-4DFC-88EF-8589AD3B5B4C}" destId="{03228A34-C691-4631-A885-4ABD2166EAE8}" srcOrd="0" destOrd="0" presId="urn:microsoft.com/office/officeart/2005/8/layout/default"/>
    <dgm:cxn modelId="{09DA1EA5-6860-49EB-9CFB-A23E53AF4DD6}" srcId="{B3D86B26-411A-40F0-BCFF-C0D4D74FAC0A}" destId="{DAEA85DF-8EF6-48F0-9318-1D87BB8AF689}" srcOrd="9" destOrd="0" parTransId="{81853883-898B-4E77-955C-DC8FCFDAEBA6}" sibTransId="{B9366133-8F64-429E-9F7F-E0606F32DE53}"/>
    <dgm:cxn modelId="{FABC0EA8-72A2-494D-A72E-8B2E53CD5872}" type="presOf" srcId="{83718644-A81A-4417-B0C0-894DC118F8A7}" destId="{E9483381-5417-44CA-B84F-F70D5D681BAD}" srcOrd="0" destOrd="0" presId="urn:microsoft.com/office/officeart/2005/8/layout/default"/>
    <dgm:cxn modelId="{4BEE36BA-04C2-4405-B30B-8F91D4824903}" srcId="{B3D86B26-411A-40F0-BCFF-C0D4D74FAC0A}" destId="{EFF8018E-80D4-43D3-84F2-C61DBBF60460}" srcOrd="7" destOrd="0" parTransId="{7AA8F099-571C-4ECE-B6EE-83AD7F803AA8}" sibTransId="{BA7C76C3-16FE-4973-94CF-712121F23997}"/>
    <dgm:cxn modelId="{B3965FBC-9D7D-4D30-B1CB-16D600E42D30}" type="presOf" srcId="{88FEF7F6-ADB5-4839-935A-9AD86420A0D2}" destId="{641869E3-C34A-4C4A-BB6E-5E1DD9A57227}" srcOrd="0" destOrd="0" presId="urn:microsoft.com/office/officeart/2005/8/layout/default"/>
    <dgm:cxn modelId="{2CAC41C3-BB59-4A10-8505-3E968DB6F368}" type="presOf" srcId="{DAEA85DF-8EF6-48F0-9318-1D87BB8AF689}" destId="{2DE7B8EA-A719-4190-B89F-1670BDF6F499}" srcOrd="0" destOrd="0" presId="urn:microsoft.com/office/officeart/2005/8/layout/default"/>
    <dgm:cxn modelId="{14C142D2-86B2-440A-A84B-618B7F1CCBD7}" type="presOf" srcId="{5A5B3280-F1CC-401E-9E70-61761B89B9F7}" destId="{C67361D2-0A60-43BE-9284-B7092102145C}" srcOrd="0" destOrd="0" presId="urn:microsoft.com/office/officeart/2005/8/layout/default"/>
    <dgm:cxn modelId="{9B0D99D3-915C-46D2-91BC-AEA1F9E481AF}" srcId="{B3D86B26-411A-40F0-BCFF-C0D4D74FAC0A}" destId="{0EA76A62-E38A-4DFC-88EF-8589AD3B5B4C}" srcOrd="3" destOrd="0" parTransId="{60EA09A8-8643-4CA6-B6F6-23F934A77546}" sibTransId="{6824F624-EC0D-4436-8EBF-8AADBDBE6D02}"/>
    <dgm:cxn modelId="{9C0F08D5-E30E-4ED7-A309-0AC46C563A0C}" type="presOf" srcId="{22FDE7DC-BBF9-4A30-A428-9EB6CAD03BB3}" destId="{DE098F1F-2035-4B46-A198-FC6FDDCF4934}" srcOrd="0" destOrd="0" presId="urn:microsoft.com/office/officeart/2005/8/layout/default"/>
    <dgm:cxn modelId="{BD81E3E2-2E6D-46CC-8A59-AECD61B0F655}" type="presOf" srcId="{A898DD3D-9234-4D6E-AB78-58C58A9C8FDF}" destId="{6C0D8AD4-B3D1-47C2-B2B9-26A75720EAE8}" srcOrd="0" destOrd="0" presId="urn:microsoft.com/office/officeart/2005/8/layout/default"/>
    <dgm:cxn modelId="{8A656AFF-53C4-407C-B139-FF664DB62BB6}" type="presOf" srcId="{0D2E82A4-BB93-4E1E-ACFA-72633964F107}" destId="{EA8ABD67-C6F7-4127-8FB5-4C019EE6B844}" srcOrd="0" destOrd="0" presId="urn:microsoft.com/office/officeart/2005/8/layout/default"/>
    <dgm:cxn modelId="{BCD16EA8-AFC3-447C-8435-040AF1DE04B7}" type="presParOf" srcId="{8C2281B2-AC58-4EB7-B415-FAFBD30AF68E}" destId="{DE098F1F-2035-4B46-A198-FC6FDDCF4934}" srcOrd="0" destOrd="0" presId="urn:microsoft.com/office/officeart/2005/8/layout/default"/>
    <dgm:cxn modelId="{9CAC5DCA-093F-4402-B00F-B81A4EC27964}" type="presParOf" srcId="{8C2281B2-AC58-4EB7-B415-FAFBD30AF68E}" destId="{FEB22228-B36B-4A71-AA06-A049ADBF757C}" srcOrd="1" destOrd="0" presId="urn:microsoft.com/office/officeart/2005/8/layout/default"/>
    <dgm:cxn modelId="{20A8579E-B4A2-48FF-A347-9D2FD5AD9722}" type="presParOf" srcId="{8C2281B2-AC58-4EB7-B415-FAFBD30AF68E}" destId="{EA8ABD67-C6F7-4127-8FB5-4C019EE6B844}" srcOrd="2" destOrd="0" presId="urn:microsoft.com/office/officeart/2005/8/layout/default"/>
    <dgm:cxn modelId="{87E175A6-F275-45D9-BFE6-0C570BBC338F}" type="presParOf" srcId="{8C2281B2-AC58-4EB7-B415-FAFBD30AF68E}" destId="{1658B113-ED99-4046-BA8B-8F12D04DBC1A}" srcOrd="3" destOrd="0" presId="urn:microsoft.com/office/officeart/2005/8/layout/default"/>
    <dgm:cxn modelId="{5072C95F-855D-4D6B-B6CA-4B07BE2DB0D5}" type="presParOf" srcId="{8C2281B2-AC58-4EB7-B415-FAFBD30AF68E}" destId="{641869E3-C34A-4C4A-BB6E-5E1DD9A57227}" srcOrd="4" destOrd="0" presId="urn:microsoft.com/office/officeart/2005/8/layout/default"/>
    <dgm:cxn modelId="{8E1C8221-C281-4B34-892B-D9F88A237F93}" type="presParOf" srcId="{8C2281B2-AC58-4EB7-B415-FAFBD30AF68E}" destId="{013C79F1-2DF4-4762-A850-7ACCEFB87A23}" srcOrd="5" destOrd="0" presId="urn:microsoft.com/office/officeart/2005/8/layout/default"/>
    <dgm:cxn modelId="{C73D7AB3-A707-413D-ACF5-84FAED5AC789}" type="presParOf" srcId="{8C2281B2-AC58-4EB7-B415-FAFBD30AF68E}" destId="{03228A34-C691-4631-A885-4ABD2166EAE8}" srcOrd="6" destOrd="0" presId="urn:microsoft.com/office/officeart/2005/8/layout/default"/>
    <dgm:cxn modelId="{FDB61751-2F4F-445F-A43C-C7519A5529A2}" type="presParOf" srcId="{8C2281B2-AC58-4EB7-B415-FAFBD30AF68E}" destId="{E0B734A9-28F3-4EB0-8551-FB1AD701A977}" srcOrd="7" destOrd="0" presId="urn:microsoft.com/office/officeart/2005/8/layout/default"/>
    <dgm:cxn modelId="{953408C6-C304-43DC-AA3C-D6F405A33F1D}" type="presParOf" srcId="{8C2281B2-AC58-4EB7-B415-FAFBD30AF68E}" destId="{E76EC5E2-750C-4EC4-AA29-969C7A04D1A5}" srcOrd="8" destOrd="0" presId="urn:microsoft.com/office/officeart/2005/8/layout/default"/>
    <dgm:cxn modelId="{01459A70-95FD-4806-A259-77286568E0DF}" type="presParOf" srcId="{8C2281B2-AC58-4EB7-B415-FAFBD30AF68E}" destId="{A6CBACEE-B6D1-4059-8CBD-731BD8BE80E1}" srcOrd="9" destOrd="0" presId="urn:microsoft.com/office/officeart/2005/8/layout/default"/>
    <dgm:cxn modelId="{C93EDC7B-2DA8-46A3-BCE7-D09C5E3D2E50}" type="presParOf" srcId="{8C2281B2-AC58-4EB7-B415-FAFBD30AF68E}" destId="{386FE3D1-F628-4FED-AFC5-9B759D739005}" srcOrd="10" destOrd="0" presId="urn:microsoft.com/office/officeart/2005/8/layout/default"/>
    <dgm:cxn modelId="{2A816ED5-1D48-4B3D-AFC3-C6D8C77B43E9}" type="presParOf" srcId="{8C2281B2-AC58-4EB7-B415-FAFBD30AF68E}" destId="{F4DEB0EF-9224-4C1E-BB3A-82FB959C6D8C}" srcOrd="11" destOrd="0" presId="urn:microsoft.com/office/officeart/2005/8/layout/default"/>
    <dgm:cxn modelId="{F0761418-0633-404F-9397-C9409C6D00D3}" type="presParOf" srcId="{8C2281B2-AC58-4EB7-B415-FAFBD30AF68E}" destId="{6C0D8AD4-B3D1-47C2-B2B9-26A75720EAE8}" srcOrd="12" destOrd="0" presId="urn:microsoft.com/office/officeart/2005/8/layout/default"/>
    <dgm:cxn modelId="{B68F5DC4-35B4-41C1-B890-80CB8B3F8555}" type="presParOf" srcId="{8C2281B2-AC58-4EB7-B415-FAFBD30AF68E}" destId="{C9C03473-FD54-4132-AE37-10042EB35A85}" srcOrd="13" destOrd="0" presId="urn:microsoft.com/office/officeart/2005/8/layout/default"/>
    <dgm:cxn modelId="{702C10A5-D389-4B58-97F8-DDD30828346D}" type="presParOf" srcId="{8C2281B2-AC58-4EB7-B415-FAFBD30AF68E}" destId="{B4AFA6AB-C75A-4009-9656-5F85EF94492A}" srcOrd="14" destOrd="0" presId="urn:microsoft.com/office/officeart/2005/8/layout/default"/>
    <dgm:cxn modelId="{D0E18C65-3C32-4B18-9054-6C832629962C}" type="presParOf" srcId="{8C2281B2-AC58-4EB7-B415-FAFBD30AF68E}" destId="{37EB06EF-3FEF-486C-B029-D4E776E18210}" srcOrd="15" destOrd="0" presId="urn:microsoft.com/office/officeart/2005/8/layout/default"/>
    <dgm:cxn modelId="{2EC5D467-B734-48B9-BB31-D7D1EEFD8019}" type="presParOf" srcId="{8C2281B2-AC58-4EB7-B415-FAFBD30AF68E}" destId="{4E53FA7E-27DF-454A-92B1-A37EC85F1EDC}" srcOrd="16" destOrd="0" presId="urn:microsoft.com/office/officeart/2005/8/layout/default"/>
    <dgm:cxn modelId="{29B885ED-DEA6-4A5A-B461-3E2CBDB6EBB4}" type="presParOf" srcId="{8C2281B2-AC58-4EB7-B415-FAFBD30AF68E}" destId="{AA3DB86E-D2C4-46C3-8F77-C10A81E585F9}" srcOrd="17" destOrd="0" presId="urn:microsoft.com/office/officeart/2005/8/layout/default"/>
    <dgm:cxn modelId="{EEF629D1-6CC0-4442-9796-00BFE1C40CCD}" type="presParOf" srcId="{8C2281B2-AC58-4EB7-B415-FAFBD30AF68E}" destId="{2DE7B8EA-A719-4190-B89F-1670BDF6F499}" srcOrd="18" destOrd="0" presId="urn:microsoft.com/office/officeart/2005/8/layout/default"/>
    <dgm:cxn modelId="{8B0B76B4-C77A-4C95-9BF8-6967D3E73259}" type="presParOf" srcId="{8C2281B2-AC58-4EB7-B415-FAFBD30AF68E}" destId="{CA21C477-E6B4-4010-A1AD-7D799AD1F1D7}" srcOrd="19" destOrd="0" presId="urn:microsoft.com/office/officeart/2005/8/layout/default"/>
    <dgm:cxn modelId="{3112679A-161C-4980-9FE6-D1C1D2DE61BD}" type="presParOf" srcId="{8C2281B2-AC58-4EB7-B415-FAFBD30AF68E}" destId="{E9483381-5417-44CA-B84F-F70D5D681BAD}" srcOrd="20" destOrd="0" presId="urn:microsoft.com/office/officeart/2005/8/layout/default"/>
    <dgm:cxn modelId="{0F063B74-016A-4DFD-B7BD-2617BE1E22BD}" type="presParOf" srcId="{8C2281B2-AC58-4EB7-B415-FAFBD30AF68E}" destId="{5E5D1650-59E6-4D81-B390-E50DB53692A1}" srcOrd="21" destOrd="0" presId="urn:microsoft.com/office/officeart/2005/8/layout/default"/>
    <dgm:cxn modelId="{9A2088A6-7795-445E-BD9F-5CFABCADDE66}" type="presParOf" srcId="{8C2281B2-AC58-4EB7-B415-FAFBD30AF68E}" destId="{C67361D2-0A60-43BE-9284-B7092102145C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D86B26-411A-40F0-BCFF-C0D4D74FAC0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2FDE7DC-BBF9-4A30-A428-9EB6CAD03BB3}">
      <dgm:prSet custT="1"/>
      <dgm:spPr>
        <a:xfrm>
          <a:off x="2310" y="607739"/>
          <a:ext cx="1833041" cy="1099824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Prevention and treatment across the lifespan </a:t>
          </a:r>
        </a:p>
      </dgm:t>
    </dgm:pt>
    <dgm:pt modelId="{9FD4C782-7A96-4724-8E3A-8DB4B52888DE}" type="parTrans" cxnId="{30997D2C-ADE5-412B-9EDF-FBD7535DCE81}">
      <dgm:prSet/>
      <dgm:spPr/>
      <dgm:t>
        <a:bodyPr/>
        <a:lstStyle/>
        <a:p>
          <a:endParaRPr lang="en-US"/>
        </a:p>
      </dgm:t>
    </dgm:pt>
    <dgm:pt modelId="{0DA405DD-1823-416A-A89E-DDFDF7A27981}" type="sibTrans" cxnId="{30997D2C-ADE5-412B-9EDF-FBD7535DCE81}">
      <dgm:prSet/>
      <dgm:spPr/>
      <dgm:t>
        <a:bodyPr/>
        <a:lstStyle/>
        <a:p>
          <a:endParaRPr lang="en-US"/>
        </a:p>
      </dgm:t>
    </dgm:pt>
    <dgm:pt modelId="{0D2E82A4-BB93-4E1E-ACFA-72633964F107}">
      <dgm:prSet custT="1"/>
      <dgm:spPr>
        <a:xfrm>
          <a:off x="2019554" y="612645"/>
          <a:ext cx="1833041" cy="1089376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Children, youth, and families  </a:t>
          </a:r>
        </a:p>
      </dgm:t>
    </dgm:pt>
    <dgm:pt modelId="{D53290D4-C686-4BD4-9D94-BCF1AF86124D}" type="parTrans" cxnId="{4D1C3C46-26D1-4606-9B02-1BE001C0E763}">
      <dgm:prSet/>
      <dgm:spPr/>
      <dgm:t>
        <a:bodyPr/>
        <a:lstStyle/>
        <a:p>
          <a:endParaRPr lang="en-US"/>
        </a:p>
      </dgm:t>
    </dgm:pt>
    <dgm:pt modelId="{BE735DE9-319C-482B-8804-A156DB0374A8}" type="sibTrans" cxnId="{4D1C3C46-26D1-4606-9B02-1BE001C0E763}">
      <dgm:prSet/>
      <dgm:spPr/>
      <dgm:t>
        <a:bodyPr/>
        <a:lstStyle/>
        <a:p>
          <a:endParaRPr lang="en-US"/>
        </a:p>
      </dgm:t>
    </dgm:pt>
    <dgm:pt modelId="{88FEF7F6-ADB5-4839-935A-9AD86420A0D2}">
      <dgm:prSet custT="1"/>
      <dgm:spPr>
        <a:xfrm>
          <a:off x="4035002" y="607739"/>
          <a:ext cx="1833041" cy="1099824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Suicide prevention</a:t>
          </a:r>
        </a:p>
      </dgm:t>
    </dgm:pt>
    <dgm:pt modelId="{78054D5C-AD2E-433B-90BD-F85F6ADBCD8E}" type="parTrans" cxnId="{0B2C4996-DE0E-4689-9C4F-A5693A19FF59}">
      <dgm:prSet/>
      <dgm:spPr/>
      <dgm:t>
        <a:bodyPr/>
        <a:lstStyle/>
        <a:p>
          <a:endParaRPr lang="en-US"/>
        </a:p>
      </dgm:t>
    </dgm:pt>
    <dgm:pt modelId="{9A28D449-538C-4003-B1C8-E0C4B4F96E46}" type="sibTrans" cxnId="{0B2C4996-DE0E-4689-9C4F-A5693A19FF59}">
      <dgm:prSet/>
      <dgm:spPr/>
      <dgm:t>
        <a:bodyPr/>
        <a:lstStyle/>
        <a:p>
          <a:endParaRPr lang="en-US"/>
        </a:p>
      </dgm:t>
    </dgm:pt>
    <dgm:pt modelId="{0EA76A62-E38A-4DFC-88EF-8589AD3B5B4C}">
      <dgm:prSet custT="1"/>
      <dgm:spPr>
        <a:xfrm>
          <a:off x="6051347" y="607739"/>
          <a:ext cx="1833041" cy="1099824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Building Ohio’s behavioral health workforce</a:t>
          </a:r>
        </a:p>
      </dgm:t>
    </dgm:pt>
    <dgm:pt modelId="{60EA09A8-8643-4CA6-B6F6-23F934A77546}" type="parTrans" cxnId="{9B0D99D3-915C-46D2-91BC-AEA1F9E481AF}">
      <dgm:prSet/>
      <dgm:spPr/>
      <dgm:t>
        <a:bodyPr/>
        <a:lstStyle/>
        <a:p>
          <a:endParaRPr lang="en-US"/>
        </a:p>
      </dgm:t>
    </dgm:pt>
    <dgm:pt modelId="{6824F624-EC0D-4436-8EBF-8AADBDBE6D02}" type="sibTrans" cxnId="{9B0D99D3-915C-46D2-91BC-AEA1F9E481AF}">
      <dgm:prSet/>
      <dgm:spPr/>
      <dgm:t>
        <a:bodyPr/>
        <a:lstStyle/>
        <a:p>
          <a:endParaRPr lang="en-US"/>
        </a:p>
      </dgm:t>
    </dgm:pt>
    <dgm:pt modelId="{CE68AE1C-0B71-4B6F-89E1-8D4A35FEC3C8}">
      <dgm:prSet custT="1"/>
      <dgm:spPr>
        <a:xfrm>
          <a:off x="2310" y="1890869"/>
          <a:ext cx="1833041" cy="1099824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Quality care in integrated settings</a:t>
          </a:r>
        </a:p>
      </dgm:t>
    </dgm:pt>
    <dgm:pt modelId="{6720CE35-0C26-4BD8-B02F-2F6CDB60F872}" type="parTrans" cxnId="{5D23AA4E-D45F-42BD-BBBC-38CB59B70029}">
      <dgm:prSet/>
      <dgm:spPr/>
      <dgm:t>
        <a:bodyPr/>
        <a:lstStyle/>
        <a:p>
          <a:endParaRPr lang="en-US"/>
        </a:p>
      </dgm:t>
    </dgm:pt>
    <dgm:pt modelId="{EBAB66BF-EEC1-4CA6-9E5C-D5DC41FE8382}" type="sibTrans" cxnId="{5D23AA4E-D45F-42BD-BBBC-38CB59B70029}">
      <dgm:prSet/>
      <dgm:spPr/>
      <dgm:t>
        <a:bodyPr/>
        <a:lstStyle/>
        <a:p>
          <a:endParaRPr lang="en-US"/>
        </a:p>
      </dgm:t>
    </dgm:pt>
    <dgm:pt modelId="{24DD35C6-5833-4AC6-B9A7-C15B66E7C211}">
      <dgm:prSet custT="1"/>
      <dgm:spPr>
        <a:xfrm>
          <a:off x="2018656" y="1890869"/>
          <a:ext cx="1833041" cy="1099824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Helping adults with SPMI thrive in communities</a:t>
          </a:r>
        </a:p>
      </dgm:t>
    </dgm:pt>
    <dgm:pt modelId="{DDE64B46-A8F1-4513-9B3F-0060F6056ADF}" type="parTrans" cxnId="{4DC58413-6DD0-41B2-A975-118480C1A573}">
      <dgm:prSet/>
      <dgm:spPr/>
      <dgm:t>
        <a:bodyPr/>
        <a:lstStyle/>
        <a:p>
          <a:endParaRPr lang="en-US"/>
        </a:p>
      </dgm:t>
    </dgm:pt>
    <dgm:pt modelId="{B6271FEC-43FD-4665-ABB4-406DDB29D86C}" type="sibTrans" cxnId="{4DC58413-6DD0-41B2-A975-118480C1A573}">
      <dgm:prSet/>
      <dgm:spPr/>
      <dgm:t>
        <a:bodyPr/>
        <a:lstStyle/>
        <a:p>
          <a:endParaRPr lang="en-US"/>
        </a:p>
      </dgm:t>
    </dgm:pt>
    <dgm:pt modelId="{A898DD3D-9234-4D6E-AB78-58C58A9C8FDF}">
      <dgm:prSet custT="1"/>
      <dgm:spPr>
        <a:xfrm>
          <a:off x="4035002" y="1890869"/>
          <a:ext cx="1833041" cy="1099824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Preventing overdose deaths</a:t>
          </a:r>
        </a:p>
      </dgm:t>
    </dgm:pt>
    <dgm:pt modelId="{53D6464B-AC0E-4960-90C0-5595CCE0846F}" type="parTrans" cxnId="{C7B4D87C-535C-4538-ACA3-611F05DBF54A}">
      <dgm:prSet/>
      <dgm:spPr/>
      <dgm:t>
        <a:bodyPr/>
        <a:lstStyle/>
        <a:p>
          <a:endParaRPr lang="en-US"/>
        </a:p>
      </dgm:t>
    </dgm:pt>
    <dgm:pt modelId="{882904A8-F3E8-4286-8B58-85B08C313395}" type="sibTrans" cxnId="{C7B4D87C-535C-4538-ACA3-611F05DBF54A}">
      <dgm:prSet/>
      <dgm:spPr/>
      <dgm:t>
        <a:bodyPr/>
        <a:lstStyle/>
        <a:p>
          <a:endParaRPr lang="en-US"/>
        </a:p>
      </dgm:t>
    </dgm:pt>
    <dgm:pt modelId="{EFF8018E-80D4-43D3-84F2-C61DBBF60460}">
      <dgm:prSet custT="1"/>
      <dgm:spPr>
        <a:xfrm>
          <a:off x="6051347" y="1890869"/>
          <a:ext cx="1833041" cy="109982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Long-term responses and support</a:t>
          </a:r>
        </a:p>
      </dgm:t>
    </dgm:pt>
    <dgm:pt modelId="{7AA8F099-571C-4ECE-B6EE-83AD7F803AA8}" type="parTrans" cxnId="{4BEE36BA-04C2-4405-B30B-8F91D4824903}">
      <dgm:prSet/>
      <dgm:spPr/>
      <dgm:t>
        <a:bodyPr/>
        <a:lstStyle/>
        <a:p>
          <a:endParaRPr lang="en-US"/>
        </a:p>
      </dgm:t>
    </dgm:pt>
    <dgm:pt modelId="{BA7C76C3-16FE-4973-94CF-712121F23997}" type="sibTrans" cxnId="{4BEE36BA-04C2-4405-B30B-8F91D4824903}">
      <dgm:prSet/>
      <dgm:spPr/>
      <dgm:t>
        <a:bodyPr/>
        <a:lstStyle/>
        <a:p>
          <a:endParaRPr lang="en-US"/>
        </a:p>
      </dgm:t>
    </dgm:pt>
    <dgm:pt modelId="{50909837-13E0-467A-A639-E4B2766C733D}">
      <dgm:prSet custT="1"/>
      <dgm:spPr>
        <a:xfrm>
          <a:off x="2310" y="3173998"/>
          <a:ext cx="1833041" cy="1099824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Delivering excellent care in our state psychiatric hospitals</a:t>
          </a:r>
        </a:p>
      </dgm:t>
    </dgm:pt>
    <dgm:pt modelId="{AB7C9291-27C6-4443-9C37-408D55EE3B41}" type="parTrans" cxnId="{84F40D2E-B474-4B9B-BC56-0C3BFF580694}">
      <dgm:prSet/>
      <dgm:spPr/>
      <dgm:t>
        <a:bodyPr/>
        <a:lstStyle/>
        <a:p>
          <a:endParaRPr lang="en-US"/>
        </a:p>
      </dgm:t>
    </dgm:pt>
    <dgm:pt modelId="{4E0BF634-D827-4724-8250-F274E1D79019}" type="sibTrans" cxnId="{84F40D2E-B474-4B9B-BC56-0C3BFF580694}">
      <dgm:prSet/>
      <dgm:spPr/>
      <dgm:t>
        <a:bodyPr/>
        <a:lstStyle/>
        <a:p>
          <a:endParaRPr lang="en-US"/>
        </a:p>
      </dgm:t>
    </dgm:pt>
    <dgm:pt modelId="{DAEA85DF-8EF6-48F0-9318-1D87BB8AF689}">
      <dgm:prSet custT="1"/>
      <dgm:spPr>
        <a:xfrm>
          <a:off x="2018656" y="3173998"/>
          <a:ext cx="1833041" cy="1099824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Transferring research into practice to support communities</a:t>
          </a:r>
        </a:p>
      </dgm:t>
    </dgm:pt>
    <dgm:pt modelId="{81853883-898B-4E77-955C-DC8FCFDAEBA6}" type="parTrans" cxnId="{09DA1EA5-6860-49EB-9CFB-A23E53AF4DD6}">
      <dgm:prSet/>
      <dgm:spPr/>
      <dgm:t>
        <a:bodyPr/>
        <a:lstStyle/>
        <a:p>
          <a:endParaRPr lang="en-US"/>
        </a:p>
      </dgm:t>
    </dgm:pt>
    <dgm:pt modelId="{B9366133-8F64-429E-9F7F-E0606F32DE53}" type="sibTrans" cxnId="{09DA1EA5-6860-49EB-9CFB-A23E53AF4DD6}">
      <dgm:prSet/>
      <dgm:spPr/>
      <dgm:t>
        <a:bodyPr/>
        <a:lstStyle/>
        <a:p>
          <a:endParaRPr lang="en-US"/>
        </a:p>
      </dgm:t>
    </dgm:pt>
    <dgm:pt modelId="{83718644-A81A-4417-B0C0-894DC118F8A7}">
      <dgm:prSet custT="1"/>
      <dgm:spPr>
        <a:xfrm>
          <a:off x="4035002" y="3173998"/>
          <a:ext cx="1833041" cy="109982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Ensuring safe and quality care in Ohio’s behavioral health system</a:t>
          </a:r>
        </a:p>
      </dgm:t>
    </dgm:pt>
    <dgm:pt modelId="{9DA3573A-882D-4B1A-8F0A-57B9A24C2C03}" type="parTrans" cxnId="{D5C97E93-EFB5-4100-A1AD-EB5529D62387}">
      <dgm:prSet/>
      <dgm:spPr/>
      <dgm:t>
        <a:bodyPr/>
        <a:lstStyle/>
        <a:p>
          <a:endParaRPr lang="en-US"/>
        </a:p>
      </dgm:t>
    </dgm:pt>
    <dgm:pt modelId="{6E954C75-ED37-4275-833D-B58B57D3C96E}" type="sibTrans" cxnId="{D5C97E93-EFB5-4100-A1AD-EB5529D62387}">
      <dgm:prSet/>
      <dgm:spPr/>
      <dgm:t>
        <a:bodyPr/>
        <a:lstStyle/>
        <a:p>
          <a:endParaRPr lang="en-US"/>
        </a:p>
      </dgm:t>
    </dgm:pt>
    <dgm:pt modelId="{5A5B3280-F1CC-401E-9E70-61761B89B9F7}">
      <dgm:prSet custT="1"/>
      <dgm:spPr>
        <a:xfrm>
          <a:off x="6051347" y="3173998"/>
          <a:ext cx="1833041" cy="1099824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600" b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Better meeting the needs of Multisystem Youth</a:t>
          </a:r>
        </a:p>
      </dgm:t>
    </dgm:pt>
    <dgm:pt modelId="{563F955B-2070-4FF2-923C-5F58F01558D0}" type="parTrans" cxnId="{BAFD545E-012D-462A-99D7-019DA14E99DB}">
      <dgm:prSet/>
      <dgm:spPr/>
      <dgm:t>
        <a:bodyPr/>
        <a:lstStyle/>
        <a:p>
          <a:endParaRPr lang="en-US"/>
        </a:p>
      </dgm:t>
    </dgm:pt>
    <dgm:pt modelId="{97CE9141-CB58-44B3-A6E6-D7A32A874FE9}" type="sibTrans" cxnId="{BAFD545E-012D-462A-99D7-019DA14E99DB}">
      <dgm:prSet/>
      <dgm:spPr/>
      <dgm:t>
        <a:bodyPr/>
        <a:lstStyle/>
        <a:p>
          <a:endParaRPr lang="en-US"/>
        </a:p>
      </dgm:t>
    </dgm:pt>
    <dgm:pt modelId="{8C2281B2-AC58-4EB7-B415-FAFBD30AF68E}" type="pres">
      <dgm:prSet presAssocID="{B3D86B26-411A-40F0-BCFF-C0D4D74FAC0A}" presName="diagram" presStyleCnt="0">
        <dgm:presLayoutVars>
          <dgm:dir/>
          <dgm:resizeHandles val="exact"/>
        </dgm:presLayoutVars>
      </dgm:prSet>
      <dgm:spPr/>
    </dgm:pt>
    <dgm:pt modelId="{DE098F1F-2035-4B46-A198-FC6FDDCF4934}" type="pres">
      <dgm:prSet presAssocID="{22FDE7DC-BBF9-4A30-A428-9EB6CAD03BB3}" presName="node" presStyleLbl="node1" presStyleIdx="0" presStyleCnt="12">
        <dgm:presLayoutVars>
          <dgm:bulletEnabled val="1"/>
        </dgm:presLayoutVars>
      </dgm:prSet>
      <dgm:spPr/>
    </dgm:pt>
    <dgm:pt modelId="{FEB22228-B36B-4A71-AA06-A049ADBF757C}" type="pres">
      <dgm:prSet presAssocID="{0DA405DD-1823-416A-A89E-DDFDF7A27981}" presName="sibTrans" presStyleCnt="0"/>
      <dgm:spPr/>
    </dgm:pt>
    <dgm:pt modelId="{EA8ABD67-C6F7-4127-8FB5-4C019EE6B844}" type="pres">
      <dgm:prSet presAssocID="{0D2E82A4-BB93-4E1E-ACFA-72633964F107}" presName="node" presStyleLbl="node1" presStyleIdx="1" presStyleCnt="12" custScaleY="99050" custLinFactNeighborX="49" custLinFactNeighborY="-29">
        <dgm:presLayoutVars>
          <dgm:bulletEnabled val="1"/>
        </dgm:presLayoutVars>
      </dgm:prSet>
      <dgm:spPr/>
    </dgm:pt>
    <dgm:pt modelId="{1658B113-ED99-4046-BA8B-8F12D04DBC1A}" type="pres">
      <dgm:prSet presAssocID="{BE735DE9-319C-482B-8804-A156DB0374A8}" presName="sibTrans" presStyleCnt="0"/>
      <dgm:spPr/>
    </dgm:pt>
    <dgm:pt modelId="{641869E3-C34A-4C4A-BB6E-5E1DD9A57227}" type="pres">
      <dgm:prSet presAssocID="{88FEF7F6-ADB5-4839-935A-9AD86420A0D2}" presName="node" presStyleLbl="node1" presStyleIdx="2" presStyleCnt="12">
        <dgm:presLayoutVars>
          <dgm:bulletEnabled val="1"/>
        </dgm:presLayoutVars>
      </dgm:prSet>
      <dgm:spPr/>
    </dgm:pt>
    <dgm:pt modelId="{013C79F1-2DF4-4762-A850-7ACCEFB87A23}" type="pres">
      <dgm:prSet presAssocID="{9A28D449-538C-4003-B1C8-E0C4B4F96E46}" presName="sibTrans" presStyleCnt="0"/>
      <dgm:spPr/>
    </dgm:pt>
    <dgm:pt modelId="{03228A34-C691-4631-A885-4ABD2166EAE8}" type="pres">
      <dgm:prSet presAssocID="{0EA76A62-E38A-4DFC-88EF-8589AD3B5B4C}" presName="node" presStyleLbl="node1" presStyleIdx="3" presStyleCnt="12">
        <dgm:presLayoutVars>
          <dgm:bulletEnabled val="1"/>
        </dgm:presLayoutVars>
      </dgm:prSet>
      <dgm:spPr/>
    </dgm:pt>
    <dgm:pt modelId="{E0B734A9-28F3-4EB0-8551-FB1AD701A977}" type="pres">
      <dgm:prSet presAssocID="{6824F624-EC0D-4436-8EBF-8AADBDBE6D02}" presName="sibTrans" presStyleCnt="0"/>
      <dgm:spPr/>
    </dgm:pt>
    <dgm:pt modelId="{E76EC5E2-750C-4EC4-AA29-969C7A04D1A5}" type="pres">
      <dgm:prSet presAssocID="{CE68AE1C-0B71-4B6F-89E1-8D4A35FEC3C8}" presName="node" presStyleLbl="node1" presStyleIdx="4" presStyleCnt="12">
        <dgm:presLayoutVars>
          <dgm:bulletEnabled val="1"/>
        </dgm:presLayoutVars>
      </dgm:prSet>
      <dgm:spPr/>
    </dgm:pt>
    <dgm:pt modelId="{A6CBACEE-B6D1-4059-8CBD-731BD8BE80E1}" type="pres">
      <dgm:prSet presAssocID="{EBAB66BF-EEC1-4CA6-9E5C-D5DC41FE8382}" presName="sibTrans" presStyleCnt="0"/>
      <dgm:spPr/>
    </dgm:pt>
    <dgm:pt modelId="{386FE3D1-F628-4FED-AFC5-9B759D739005}" type="pres">
      <dgm:prSet presAssocID="{24DD35C6-5833-4AC6-B9A7-C15B66E7C211}" presName="node" presStyleLbl="node1" presStyleIdx="5" presStyleCnt="12">
        <dgm:presLayoutVars>
          <dgm:bulletEnabled val="1"/>
        </dgm:presLayoutVars>
      </dgm:prSet>
      <dgm:spPr/>
    </dgm:pt>
    <dgm:pt modelId="{F4DEB0EF-9224-4C1E-BB3A-82FB959C6D8C}" type="pres">
      <dgm:prSet presAssocID="{B6271FEC-43FD-4665-ABB4-406DDB29D86C}" presName="sibTrans" presStyleCnt="0"/>
      <dgm:spPr/>
    </dgm:pt>
    <dgm:pt modelId="{6C0D8AD4-B3D1-47C2-B2B9-26A75720EAE8}" type="pres">
      <dgm:prSet presAssocID="{A898DD3D-9234-4D6E-AB78-58C58A9C8FDF}" presName="node" presStyleLbl="node1" presStyleIdx="6" presStyleCnt="12">
        <dgm:presLayoutVars>
          <dgm:bulletEnabled val="1"/>
        </dgm:presLayoutVars>
      </dgm:prSet>
      <dgm:spPr/>
    </dgm:pt>
    <dgm:pt modelId="{C9C03473-FD54-4132-AE37-10042EB35A85}" type="pres">
      <dgm:prSet presAssocID="{882904A8-F3E8-4286-8B58-85B08C313395}" presName="sibTrans" presStyleCnt="0"/>
      <dgm:spPr/>
    </dgm:pt>
    <dgm:pt modelId="{B4AFA6AB-C75A-4009-9656-5F85EF94492A}" type="pres">
      <dgm:prSet presAssocID="{EFF8018E-80D4-43D3-84F2-C61DBBF60460}" presName="node" presStyleLbl="node1" presStyleIdx="7" presStyleCnt="12">
        <dgm:presLayoutVars>
          <dgm:bulletEnabled val="1"/>
        </dgm:presLayoutVars>
      </dgm:prSet>
      <dgm:spPr/>
    </dgm:pt>
    <dgm:pt modelId="{37EB06EF-3FEF-486C-B029-D4E776E18210}" type="pres">
      <dgm:prSet presAssocID="{BA7C76C3-16FE-4973-94CF-712121F23997}" presName="sibTrans" presStyleCnt="0"/>
      <dgm:spPr/>
    </dgm:pt>
    <dgm:pt modelId="{4E53FA7E-27DF-454A-92B1-A37EC85F1EDC}" type="pres">
      <dgm:prSet presAssocID="{50909837-13E0-467A-A639-E4B2766C733D}" presName="node" presStyleLbl="node1" presStyleIdx="8" presStyleCnt="12">
        <dgm:presLayoutVars>
          <dgm:bulletEnabled val="1"/>
        </dgm:presLayoutVars>
      </dgm:prSet>
      <dgm:spPr/>
    </dgm:pt>
    <dgm:pt modelId="{AA3DB86E-D2C4-46C3-8F77-C10A81E585F9}" type="pres">
      <dgm:prSet presAssocID="{4E0BF634-D827-4724-8250-F274E1D79019}" presName="sibTrans" presStyleCnt="0"/>
      <dgm:spPr/>
    </dgm:pt>
    <dgm:pt modelId="{2DE7B8EA-A719-4190-B89F-1670BDF6F499}" type="pres">
      <dgm:prSet presAssocID="{DAEA85DF-8EF6-48F0-9318-1D87BB8AF689}" presName="node" presStyleLbl="node1" presStyleIdx="9" presStyleCnt="12">
        <dgm:presLayoutVars>
          <dgm:bulletEnabled val="1"/>
        </dgm:presLayoutVars>
      </dgm:prSet>
      <dgm:spPr/>
    </dgm:pt>
    <dgm:pt modelId="{CA21C477-E6B4-4010-A1AD-7D799AD1F1D7}" type="pres">
      <dgm:prSet presAssocID="{B9366133-8F64-429E-9F7F-E0606F32DE53}" presName="sibTrans" presStyleCnt="0"/>
      <dgm:spPr/>
    </dgm:pt>
    <dgm:pt modelId="{E9483381-5417-44CA-B84F-F70D5D681BAD}" type="pres">
      <dgm:prSet presAssocID="{83718644-A81A-4417-B0C0-894DC118F8A7}" presName="node" presStyleLbl="node1" presStyleIdx="10" presStyleCnt="12">
        <dgm:presLayoutVars>
          <dgm:bulletEnabled val="1"/>
        </dgm:presLayoutVars>
      </dgm:prSet>
      <dgm:spPr/>
    </dgm:pt>
    <dgm:pt modelId="{5E5D1650-59E6-4D81-B390-E50DB53692A1}" type="pres">
      <dgm:prSet presAssocID="{6E954C75-ED37-4275-833D-B58B57D3C96E}" presName="sibTrans" presStyleCnt="0"/>
      <dgm:spPr/>
    </dgm:pt>
    <dgm:pt modelId="{C67361D2-0A60-43BE-9284-B7092102145C}" type="pres">
      <dgm:prSet presAssocID="{5A5B3280-F1CC-401E-9E70-61761B89B9F7}" presName="node" presStyleLbl="node1" presStyleIdx="11" presStyleCnt="12">
        <dgm:presLayoutVars>
          <dgm:bulletEnabled val="1"/>
        </dgm:presLayoutVars>
      </dgm:prSet>
      <dgm:spPr/>
    </dgm:pt>
  </dgm:ptLst>
  <dgm:cxnLst>
    <dgm:cxn modelId="{C1543110-7AAC-4041-86BA-1EA02C23DF32}" type="presOf" srcId="{CE68AE1C-0B71-4B6F-89E1-8D4A35FEC3C8}" destId="{E76EC5E2-750C-4EC4-AA29-969C7A04D1A5}" srcOrd="0" destOrd="0" presId="urn:microsoft.com/office/officeart/2005/8/layout/default"/>
    <dgm:cxn modelId="{4DC58413-6DD0-41B2-A975-118480C1A573}" srcId="{B3D86B26-411A-40F0-BCFF-C0D4D74FAC0A}" destId="{24DD35C6-5833-4AC6-B9A7-C15B66E7C211}" srcOrd="5" destOrd="0" parTransId="{DDE64B46-A8F1-4513-9B3F-0060F6056ADF}" sibTransId="{B6271FEC-43FD-4665-ABB4-406DDB29D86C}"/>
    <dgm:cxn modelId="{9ACD4C2B-A9BE-4AC1-BE3A-AB264A8A5017}" type="presOf" srcId="{24DD35C6-5833-4AC6-B9A7-C15B66E7C211}" destId="{386FE3D1-F628-4FED-AFC5-9B759D739005}" srcOrd="0" destOrd="0" presId="urn:microsoft.com/office/officeart/2005/8/layout/default"/>
    <dgm:cxn modelId="{30997D2C-ADE5-412B-9EDF-FBD7535DCE81}" srcId="{B3D86B26-411A-40F0-BCFF-C0D4D74FAC0A}" destId="{22FDE7DC-BBF9-4A30-A428-9EB6CAD03BB3}" srcOrd="0" destOrd="0" parTransId="{9FD4C782-7A96-4724-8E3A-8DB4B52888DE}" sibTransId="{0DA405DD-1823-416A-A89E-DDFDF7A27981}"/>
    <dgm:cxn modelId="{84F40D2E-B474-4B9B-BC56-0C3BFF580694}" srcId="{B3D86B26-411A-40F0-BCFF-C0D4D74FAC0A}" destId="{50909837-13E0-467A-A639-E4B2766C733D}" srcOrd="8" destOrd="0" parTransId="{AB7C9291-27C6-4443-9C37-408D55EE3B41}" sibTransId="{4E0BF634-D827-4724-8250-F274E1D79019}"/>
    <dgm:cxn modelId="{BAFD545E-012D-462A-99D7-019DA14E99DB}" srcId="{B3D86B26-411A-40F0-BCFF-C0D4D74FAC0A}" destId="{5A5B3280-F1CC-401E-9E70-61761B89B9F7}" srcOrd="11" destOrd="0" parTransId="{563F955B-2070-4FF2-923C-5F58F01558D0}" sibTransId="{97CE9141-CB58-44B3-A6E6-D7A32A874FE9}"/>
    <dgm:cxn modelId="{4D1C3C46-26D1-4606-9B02-1BE001C0E763}" srcId="{B3D86B26-411A-40F0-BCFF-C0D4D74FAC0A}" destId="{0D2E82A4-BB93-4E1E-ACFA-72633964F107}" srcOrd="1" destOrd="0" parTransId="{D53290D4-C686-4BD4-9D94-BCF1AF86124D}" sibTransId="{BE735DE9-319C-482B-8804-A156DB0374A8}"/>
    <dgm:cxn modelId="{5D23AA4E-D45F-42BD-BBBC-38CB59B70029}" srcId="{B3D86B26-411A-40F0-BCFF-C0D4D74FAC0A}" destId="{CE68AE1C-0B71-4B6F-89E1-8D4A35FEC3C8}" srcOrd="4" destOrd="0" parTransId="{6720CE35-0C26-4BD8-B02F-2F6CDB60F872}" sibTransId="{EBAB66BF-EEC1-4CA6-9E5C-D5DC41FE8382}"/>
    <dgm:cxn modelId="{9C111758-0FA3-486F-95E9-BAAA6F88056D}" type="presOf" srcId="{50909837-13E0-467A-A639-E4B2766C733D}" destId="{4E53FA7E-27DF-454A-92B1-A37EC85F1EDC}" srcOrd="0" destOrd="0" presId="urn:microsoft.com/office/officeart/2005/8/layout/default"/>
    <dgm:cxn modelId="{C7B4D87C-535C-4538-ACA3-611F05DBF54A}" srcId="{B3D86B26-411A-40F0-BCFF-C0D4D74FAC0A}" destId="{A898DD3D-9234-4D6E-AB78-58C58A9C8FDF}" srcOrd="6" destOrd="0" parTransId="{53D6464B-AC0E-4960-90C0-5595CCE0846F}" sibTransId="{882904A8-F3E8-4286-8B58-85B08C313395}"/>
    <dgm:cxn modelId="{E3396A86-FC2D-40F0-9BA1-E489AA9B2AF0}" type="presOf" srcId="{EFF8018E-80D4-43D3-84F2-C61DBBF60460}" destId="{B4AFA6AB-C75A-4009-9656-5F85EF94492A}" srcOrd="0" destOrd="0" presId="urn:microsoft.com/office/officeart/2005/8/layout/default"/>
    <dgm:cxn modelId="{081F278E-EFCD-48B4-A770-D1A44DDAB4C6}" type="presOf" srcId="{B3D86B26-411A-40F0-BCFF-C0D4D74FAC0A}" destId="{8C2281B2-AC58-4EB7-B415-FAFBD30AF68E}" srcOrd="0" destOrd="0" presId="urn:microsoft.com/office/officeart/2005/8/layout/default"/>
    <dgm:cxn modelId="{D5C97E93-EFB5-4100-A1AD-EB5529D62387}" srcId="{B3D86B26-411A-40F0-BCFF-C0D4D74FAC0A}" destId="{83718644-A81A-4417-B0C0-894DC118F8A7}" srcOrd="10" destOrd="0" parTransId="{9DA3573A-882D-4B1A-8F0A-57B9A24C2C03}" sibTransId="{6E954C75-ED37-4275-833D-B58B57D3C96E}"/>
    <dgm:cxn modelId="{0B2C4996-DE0E-4689-9C4F-A5693A19FF59}" srcId="{B3D86B26-411A-40F0-BCFF-C0D4D74FAC0A}" destId="{88FEF7F6-ADB5-4839-935A-9AD86420A0D2}" srcOrd="2" destOrd="0" parTransId="{78054D5C-AD2E-433B-90BD-F85F6ADBCD8E}" sibTransId="{9A28D449-538C-4003-B1C8-E0C4B4F96E46}"/>
    <dgm:cxn modelId="{7BC6929F-1B26-4BF5-94A5-F46F87B4D110}" type="presOf" srcId="{0EA76A62-E38A-4DFC-88EF-8589AD3B5B4C}" destId="{03228A34-C691-4631-A885-4ABD2166EAE8}" srcOrd="0" destOrd="0" presId="urn:microsoft.com/office/officeart/2005/8/layout/default"/>
    <dgm:cxn modelId="{09DA1EA5-6860-49EB-9CFB-A23E53AF4DD6}" srcId="{B3D86B26-411A-40F0-BCFF-C0D4D74FAC0A}" destId="{DAEA85DF-8EF6-48F0-9318-1D87BB8AF689}" srcOrd="9" destOrd="0" parTransId="{81853883-898B-4E77-955C-DC8FCFDAEBA6}" sibTransId="{B9366133-8F64-429E-9F7F-E0606F32DE53}"/>
    <dgm:cxn modelId="{FABC0EA8-72A2-494D-A72E-8B2E53CD5872}" type="presOf" srcId="{83718644-A81A-4417-B0C0-894DC118F8A7}" destId="{E9483381-5417-44CA-B84F-F70D5D681BAD}" srcOrd="0" destOrd="0" presId="urn:microsoft.com/office/officeart/2005/8/layout/default"/>
    <dgm:cxn modelId="{4BEE36BA-04C2-4405-B30B-8F91D4824903}" srcId="{B3D86B26-411A-40F0-BCFF-C0D4D74FAC0A}" destId="{EFF8018E-80D4-43D3-84F2-C61DBBF60460}" srcOrd="7" destOrd="0" parTransId="{7AA8F099-571C-4ECE-B6EE-83AD7F803AA8}" sibTransId="{BA7C76C3-16FE-4973-94CF-712121F23997}"/>
    <dgm:cxn modelId="{B3965FBC-9D7D-4D30-B1CB-16D600E42D30}" type="presOf" srcId="{88FEF7F6-ADB5-4839-935A-9AD86420A0D2}" destId="{641869E3-C34A-4C4A-BB6E-5E1DD9A57227}" srcOrd="0" destOrd="0" presId="urn:microsoft.com/office/officeart/2005/8/layout/default"/>
    <dgm:cxn modelId="{2CAC41C3-BB59-4A10-8505-3E968DB6F368}" type="presOf" srcId="{DAEA85DF-8EF6-48F0-9318-1D87BB8AF689}" destId="{2DE7B8EA-A719-4190-B89F-1670BDF6F499}" srcOrd="0" destOrd="0" presId="urn:microsoft.com/office/officeart/2005/8/layout/default"/>
    <dgm:cxn modelId="{14C142D2-86B2-440A-A84B-618B7F1CCBD7}" type="presOf" srcId="{5A5B3280-F1CC-401E-9E70-61761B89B9F7}" destId="{C67361D2-0A60-43BE-9284-B7092102145C}" srcOrd="0" destOrd="0" presId="urn:microsoft.com/office/officeart/2005/8/layout/default"/>
    <dgm:cxn modelId="{9B0D99D3-915C-46D2-91BC-AEA1F9E481AF}" srcId="{B3D86B26-411A-40F0-BCFF-C0D4D74FAC0A}" destId="{0EA76A62-E38A-4DFC-88EF-8589AD3B5B4C}" srcOrd="3" destOrd="0" parTransId="{60EA09A8-8643-4CA6-B6F6-23F934A77546}" sibTransId="{6824F624-EC0D-4436-8EBF-8AADBDBE6D02}"/>
    <dgm:cxn modelId="{9C0F08D5-E30E-4ED7-A309-0AC46C563A0C}" type="presOf" srcId="{22FDE7DC-BBF9-4A30-A428-9EB6CAD03BB3}" destId="{DE098F1F-2035-4B46-A198-FC6FDDCF4934}" srcOrd="0" destOrd="0" presId="urn:microsoft.com/office/officeart/2005/8/layout/default"/>
    <dgm:cxn modelId="{BD81E3E2-2E6D-46CC-8A59-AECD61B0F655}" type="presOf" srcId="{A898DD3D-9234-4D6E-AB78-58C58A9C8FDF}" destId="{6C0D8AD4-B3D1-47C2-B2B9-26A75720EAE8}" srcOrd="0" destOrd="0" presId="urn:microsoft.com/office/officeart/2005/8/layout/default"/>
    <dgm:cxn modelId="{8A656AFF-53C4-407C-B139-FF664DB62BB6}" type="presOf" srcId="{0D2E82A4-BB93-4E1E-ACFA-72633964F107}" destId="{EA8ABD67-C6F7-4127-8FB5-4C019EE6B844}" srcOrd="0" destOrd="0" presId="urn:microsoft.com/office/officeart/2005/8/layout/default"/>
    <dgm:cxn modelId="{BCD16EA8-AFC3-447C-8435-040AF1DE04B7}" type="presParOf" srcId="{8C2281B2-AC58-4EB7-B415-FAFBD30AF68E}" destId="{DE098F1F-2035-4B46-A198-FC6FDDCF4934}" srcOrd="0" destOrd="0" presId="urn:microsoft.com/office/officeart/2005/8/layout/default"/>
    <dgm:cxn modelId="{9CAC5DCA-093F-4402-B00F-B81A4EC27964}" type="presParOf" srcId="{8C2281B2-AC58-4EB7-B415-FAFBD30AF68E}" destId="{FEB22228-B36B-4A71-AA06-A049ADBF757C}" srcOrd="1" destOrd="0" presId="urn:microsoft.com/office/officeart/2005/8/layout/default"/>
    <dgm:cxn modelId="{20A8579E-B4A2-48FF-A347-9D2FD5AD9722}" type="presParOf" srcId="{8C2281B2-AC58-4EB7-B415-FAFBD30AF68E}" destId="{EA8ABD67-C6F7-4127-8FB5-4C019EE6B844}" srcOrd="2" destOrd="0" presId="urn:microsoft.com/office/officeart/2005/8/layout/default"/>
    <dgm:cxn modelId="{87E175A6-F275-45D9-BFE6-0C570BBC338F}" type="presParOf" srcId="{8C2281B2-AC58-4EB7-B415-FAFBD30AF68E}" destId="{1658B113-ED99-4046-BA8B-8F12D04DBC1A}" srcOrd="3" destOrd="0" presId="urn:microsoft.com/office/officeart/2005/8/layout/default"/>
    <dgm:cxn modelId="{5072C95F-855D-4D6B-B6CA-4B07BE2DB0D5}" type="presParOf" srcId="{8C2281B2-AC58-4EB7-B415-FAFBD30AF68E}" destId="{641869E3-C34A-4C4A-BB6E-5E1DD9A57227}" srcOrd="4" destOrd="0" presId="urn:microsoft.com/office/officeart/2005/8/layout/default"/>
    <dgm:cxn modelId="{8E1C8221-C281-4B34-892B-D9F88A237F93}" type="presParOf" srcId="{8C2281B2-AC58-4EB7-B415-FAFBD30AF68E}" destId="{013C79F1-2DF4-4762-A850-7ACCEFB87A23}" srcOrd="5" destOrd="0" presId="urn:microsoft.com/office/officeart/2005/8/layout/default"/>
    <dgm:cxn modelId="{C73D7AB3-A707-413D-ACF5-84FAED5AC789}" type="presParOf" srcId="{8C2281B2-AC58-4EB7-B415-FAFBD30AF68E}" destId="{03228A34-C691-4631-A885-4ABD2166EAE8}" srcOrd="6" destOrd="0" presId="urn:microsoft.com/office/officeart/2005/8/layout/default"/>
    <dgm:cxn modelId="{FDB61751-2F4F-445F-A43C-C7519A5529A2}" type="presParOf" srcId="{8C2281B2-AC58-4EB7-B415-FAFBD30AF68E}" destId="{E0B734A9-28F3-4EB0-8551-FB1AD701A977}" srcOrd="7" destOrd="0" presId="urn:microsoft.com/office/officeart/2005/8/layout/default"/>
    <dgm:cxn modelId="{953408C6-C304-43DC-AA3C-D6F405A33F1D}" type="presParOf" srcId="{8C2281B2-AC58-4EB7-B415-FAFBD30AF68E}" destId="{E76EC5E2-750C-4EC4-AA29-969C7A04D1A5}" srcOrd="8" destOrd="0" presId="urn:microsoft.com/office/officeart/2005/8/layout/default"/>
    <dgm:cxn modelId="{01459A70-95FD-4806-A259-77286568E0DF}" type="presParOf" srcId="{8C2281B2-AC58-4EB7-B415-FAFBD30AF68E}" destId="{A6CBACEE-B6D1-4059-8CBD-731BD8BE80E1}" srcOrd="9" destOrd="0" presId="urn:microsoft.com/office/officeart/2005/8/layout/default"/>
    <dgm:cxn modelId="{C93EDC7B-2DA8-46A3-BCE7-D09C5E3D2E50}" type="presParOf" srcId="{8C2281B2-AC58-4EB7-B415-FAFBD30AF68E}" destId="{386FE3D1-F628-4FED-AFC5-9B759D739005}" srcOrd="10" destOrd="0" presId="urn:microsoft.com/office/officeart/2005/8/layout/default"/>
    <dgm:cxn modelId="{2A816ED5-1D48-4B3D-AFC3-C6D8C77B43E9}" type="presParOf" srcId="{8C2281B2-AC58-4EB7-B415-FAFBD30AF68E}" destId="{F4DEB0EF-9224-4C1E-BB3A-82FB959C6D8C}" srcOrd="11" destOrd="0" presId="urn:microsoft.com/office/officeart/2005/8/layout/default"/>
    <dgm:cxn modelId="{F0761418-0633-404F-9397-C9409C6D00D3}" type="presParOf" srcId="{8C2281B2-AC58-4EB7-B415-FAFBD30AF68E}" destId="{6C0D8AD4-B3D1-47C2-B2B9-26A75720EAE8}" srcOrd="12" destOrd="0" presId="urn:microsoft.com/office/officeart/2005/8/layout/default"/>
    <dgm:cxn modelId="{B68F5DC4-35B4-41C1-B890-80CB8B3F8555}" type="presParOf" srcId="{8C2281B2-AC58-4EB7-B415-FAFBD30AF68E}" destId="{C9C03473-FD54-4132-AE37-10042EB35A85}" srcOrd="13" destOrd="0" presId="urn:microsoft.com/office/officeart/2005/8/layout/default"/>
    <dgm:cxn modelId="{702C10A5-D389-4B58-97F8-DDD30828346D}" type="presParOf" srcId="{8C2281B2-AC58-4EB7-B415-FAFBD30AF68E}" destId="{B4AFA6AB-C75A-4009-9656-5F85EF94492A}" srcOrd="14" destOrd="0" presId="urn:microsoft.com/office/officeart/2005/8/layout/default"/>
    <dgm:cxn modelId="{D0E18C65-3C32-4B18-9054-6C832629962C}" type="presParOf" srcId="{8C2281B2-AC58-4EB7-B415-FAFBD30AF68E}" destId="{37EB06EF-3FEF-486C-B029-D4E776E18210}" srcOrd="15" destOrd="0" presId="urn:microsoft.com/office/officeart/2005/8/layout/default"/>
    <dgm:cxn modelId="{2EC5D467-B734-48B9-BB31-D7D1EEFD8019}" type="presParOf" srcId="{8C2281B2-AC58-4EB7-B415-FAFBD30AF68E}" destId="{4E53FA7E-27DF-454A-92B1-A37EC85F1EDC}" srcOrd="16" destOrd="0" presId="urn:microsoft.com/office/officeart/2005/8/layout/default"/>
    <dgm:cxn modelId="{29B885ED-DEA6-4A5A-B461-3E2CBDB6EBB4}" type="presParOf" srcId="{8C2281B2-AC58-4EB7-B415-FAFBD30AF68E}" destId="{AA3DB86E-D2C4-46C3-8F77-C10A81E585F9}" srcOrd="17" destOrd="0" presId="urn:microsoft.com/office/officeart/2005/8/layout/default"/>
    <dgm:cxn modelId="{EEF629D1-6CC0-4442-9796-00BFE1C40CCD}" type="presParOf" srcId="{8C2281B2-AC58-4EB7-B415-FAFBD30AF68E}" destId="{2DE7B8EA-A719-4190-B89F-1670BDF6F499}" srcOrd="18" destOrd="0" presId="urn:microsoft.com/office/officeart/2005/8/layout/default"/>
    <dgm:cxn modelId="{8B0B76B4-C77A-4C95-9BF8-6967D3E73259}" type="presParOf" srcId="{8C2281B2-AC58-4EB7-B415-FAFBD30AF68E}" destId="{CA21C477-E6B4-4010-A1AD-7D799AD1F1D7}" srcOrd="19" destOrd="0" presId="urn:microsoft.com/office/officeart/2005/8/layout/default"/>
    <dgm:cxn modelId="{3112679A-161C-4980-9FE6-D1C1D2DE61BD}" type="presParOf" srcId="{8C2281B2-AC58-4EB7-B415-FAFBD30AF68E}" destId="{E9483381-5417-44CA-B84F-F70D5D681BAD}" srcOrd="20" destOrd="0" presId="urn:microsoft.com/office/officeart/2005/8/layout/default"/>
    <dgm:cxn modelId="{0F063B74-016A-4DFD-B7BD-2617BE1E22BD}" type="presParOf" srcId="{8C2281B2-AC58-4EB7-B415-FAFBD30AF68E}" destId="{5E5D1650-59E6-4D81-B390-E50DB53692A1}" srcOrd="21" destOrd="0" presId="urn:microsoft.com/office/officeart/2005/8/layout/default"/>
    <dgm:cxn modelId="{9A2088A6-7795-445E-BD9F-5CFABCADDE66}" type="presParOf" srcId="{8C2281B2-AC58-4EB7-B415-FAFBD30AF68E}" destId="{C67361D2-0A60-43BE-9284-B7092102145C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E00A20-CB8A-4BAE-8C56-DC26FD2B9BFF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302E65D-6E70-4245-943A-C95AEDA1C315}">
      <dgm:prSet/>
      <dgm:spPr/>
      <dgm:t>
        <a:bodyPr/>
        <a:lstStyle/>
        <a:p>
          <a:r>
            <a:rPr lang="en-US" b="1" dirty="0">
              <a:latin typeface="Myriad Pro  "/>
            </a:rPr>
            <a:t>Rent/Security Deposits, Hotel Stays, Utilities, Furniture, Damages</a:t>
          </a:r>
        </a:p>
      </dgm:t>
    </dgm:pt>
    <dgm:pt modelId="{E87033E0-2CBD-4173-A7CE-A01100BAE947}" type="parTrans" cxnId="{A34AC2DB-F108-4486-B5D9-3916EA04CBD3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26E81864-7CB6-431C-9FCF-E93641A51266}" type="sibTrans" cxnId="{A34AC2DB-F108-4486-B5D9-3916EA04CBD3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75AF73F6-B5E9-4162-8063-167360FC1295}">
      <dgm:prSet/>
      <dgm:spPr/>
      <dgm:t>
        <a:bodyPr/>
        <a:lstStyle/>
        <a:p>
          <a:r>
            <a:rPr lang="en-US" b="1">
              <a:latin typeface="Myriad Pro  "/>
            </a:rPr>
            <a:t>Bus passes, gas cards</a:t>
          </a:r>
        </a:p>
      </dgm:t>
    </dgm:pt>
    <dgm:pt modelId="{469348B1-188E-4ED4-9A6E-FBB8FECB2C50}" type="parTrans" cxnId="{F277D7BE-CF8F-478E-8DD0-F9301C2F20AF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E6BEBD38-FE8D-485C-A332-D1EE0A7A024C}" type="sibTrans" cxnId="{F277D7BE-CF8F-478E-8DD0-F9301C2F20AF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C2123CD5-2222-4821-8D3F-C72B342C66AC}">
      <dgm:prSet/>
      <dgm:spPr/>
      <dgm:t>
        <a:bodyPr/>
        <a:lstStyle/>
        <a:p>
          <a:r>
            <a:rPr lang="en-US" b="1">
              <a:latin typeface="Myriad Pro  "/>
            </a:rPr>
            <a:t>Assessments, specialized services, case management,  co-pays, activities</a:t>
          </a:r>
        </a:p>
      </dgm:t>
    </dgm:pt>
    <dgm:pt modelId="{47E88AAE-14A3-4F6F-B00D-A0B54799C950}" type="parTrans" cxnId="{0E46D0DC-921E-4A89-B322-CBFC7B874B83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D8338AFB-A52E-4D61-901F-01F17505D21B}" type="sibTrans" cxnId="{0E46D0DC-921E-4A89-B322-CBFC7B874B83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2B6092DA-1C4D-4D5D-BCDA-C6A4A10E37CF}">
      <dgm:prSet/>
      <dgm:spPr/>
      <dgm:t>
        <a:bodyPr/>
        <a:lstStyle/>
        <a:p>
          <a:r>
            <a:rPr lang="en-US" b="1">
              <a:latin typeface="Myriad Pro  "/>
            </a:rPr>
            <a:t>Short-term Childcare</a:t>
          </a:r>
          <a:r>
            <a:rPr lang="en-US">
              <a:latin typeface="Myriad Pro  "/>
            </a:rPr>
            <a:t> </a:t>
          </a:r>
        </a:p>
      </dgm:t>
    </dgm:pt>
    <dgm:pt modelId="{E7DDC0DD-5A51-46DA-BB65-5C667F081B06}" type="parTrans" cxnId="{92DA2F88-AE8A-4D6C-8CF8-467800257A0D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DEFDB91B-BFEF-44D0-8B15-E29292A66893}" type="sibTrans" cxnId="{92DA2F88-AE8A-4D6C-8CF8-467800257A0D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1CBE351E-1D3E-431D-B7A8-7EAFB39127E1}">
      <dgm:prSet/>
      <dgm:spPr/>
      <dgm:t>
        <a:bodyPr/>
        <a:lstStyle/>
        <a:p>
          <a:r>
            <a:rPr lang="en-US" b="1" dirty="0">
              <a:latin typeface="Myriad Pro  "/>
            </a:rPr>
            <a:t>Medication alerts, medications/ monitoring, specialized services</a:t>
          </a:r>
        </a:p>
      </dgm:t>
    </dgm:pt>
    <dgm:pt modelId="{4A7E557C-84A1-4131-8281-DC8DD7431475}" type="parTrans" cxnId="{BB8C1F57-70B7-466A-B989-614D289A601A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A514259B-DBA9-4E4A-985D-1ED4EA4FB863}" type="sibTrans" cxnId="{BB8C1F57-70B7-466A-B989-614D289A601A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120A1067-C17D-4334-A39C-3D5F6A38F159}">
      <dgm:prSet/>
      <dgm:spPr/>
      <dgm:t>
        <a:bodyPr/>
        <a:lstStyle/>
        <a:p>
          <a:r>
            <a:rPr lang="en-US" b="1">
              <a:latin typeface="Myriad Pro  "/>
            </a:rPr>
            <a:t>Fees to obtain ID, birth certificate/ SS cards</a:t>
          </a:r>
        </a:p>
      </dgm:t>
    </dgm:pt>
    <dgm:pt modelId="{801EBDC9-3254-4CDE-A348-8C80CD196805}" type="parTrans" cxnId="{6201D4E2-FD43-43C5-8CCD-5BBC8DF7D94A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83AD209E-918B-42DB-BD53-685D6D6B326F}" type="sibTrans" cxnId="{6201D4E2-FD43-43C5-8CCD-5BBC8DF7D94A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FD8963BA-DBFB-40CC-95FC-2269AC380A82}">
      <dgm:prSet/>
      <dgm:spPr/>
      <dgm:t>
        <a:bodyPr/>
        <a:lstStyle/>
        <a:p>
          <a:r>
            <a:rPr lang="en-US" b="1">
              <a:latin typeface="Myriad Pro  "/>
            </a:rPr>
            <a:t>Materials needed for work, job training, GED, certifications, licensures</a:t>
          </a:r>
        </a:p>
      </dgm:t>
    </dgm:pt>
    <dgm:pt modelId="{9BF06970-69BD-4C20-88BC-F28E4B821622}" type="parTrans" cxnId="{4CBD90C2-E74F-48D8-BE47-5D51C9F17684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180DF5B7-7E93-4BD8-86A5-B4EF46575B33}" type="sibTrans" cxnId="{4CBD90C2-E74F-48D8-BE47-5D51C9F17684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E01F0D05-46A9-49E4-B4DC-10FBCFE2E5DC}">
      <dgm:prSet/>
      <dgm:spPr/>
      <dgm:t>
        <a:bodyPr/>
        <a:lstStyle/>
        <a:p>
          <a:r>
            <a:rPr lang="en-US" b="1">
              <a:latin typeface="Myriad Pro  "/>
            </a:rPr>
            <a:t>Parenting classes, life skills</a:t>
          </a:r>
        </a:p>
      </dgm:t>
    </dgm:pt>
    <dgm:pt modelId="{7CA7E599-19D1-40FA-988C-FB7DEDB24D0A}" type="parTrans" cxnId="{6042B43C-A068-40E5-8F43-6D3FDC8FFA0D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92CB1170-0730-4243-A71D-64D1D1112D6C}" type="sibTrans" cxnId="{6042B43C-A068-40E5-8F43-6D3FDC8FFA0D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CF66DE79-DF0F-408C-931E-2C1097CD35ED}">
      <dgm:prSet/>
      <dgm:spPr/>
      <dgm:t>
        <a:bodyPr/>
        <a:lstStyle/>
        <a:p>
          <a:r>
            <a:rPr lang="en-US" b="1">
              <a:latin typeface="Myriad Pro  "/>
            </a:rPr>
            <a:t>Guardianship Fees</a:t>
          </a:r>
        </a:p>
      </dgm:t>
    </dgm:pt>
    <dgm:pt modelId="{7B827BFF-6CA2-4CD3-A2A5-A5E643B257F7}" type="parTrans" cxnId="{CBB9C611-8C7F-403E-8AC0-227D64082D67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C605D9E4-DF0C-4C23-9048-ED8311A2366D}" type="sibTrans" cxnId="{CBB9C611-8C7F-403E-8AC0-227D64082D67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F5A6E551-93F4-4E68-B455-09D906DAD600}">
      <dgm:prSet/>
      <dgm:spPr/>
      <dgm:t>
        <a:bodyPr/>
        <a:lstStyle/>
        <a:p>
          <a:r>
            <a:rPr lang="en-US" b="1">
              <a:latin typeface="Myriad Pro  "/>
            </a:rPr>
            <a:t>Food, Clothing, Cleaning, Hygiene, Pre-paid phone and minutes</a:t>
          </a:r>
        </a:p>
      </dgm:t>
    </dgm:pt>
    <dgm:pt modelId="{ADBFAE58-C252-4113-9F1F-F659213EA5AD}" type="parTrans" cxnId="{516F8027-0D18-465F-86B2-879CDE86C359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2C5D63B8-FE40-44E5-B8AF-004B0DB32690}" type="sibTrans" cxnId="{516F8027-0D18-465F-86B2-879CDE86C359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4F708C85-CCFB-4DB9-A92E-54D90F5F38F1}">
      <dgm:prSet/>
      <dgm:spPr/>
      <dgm:t>
        <a:bodyPr/>
        <a:lstStyle/>
        <a:p>
          <a:r>
            <a:rPr lang="en-US" b="1">
              <a:latin typeface="Myriad Pro  "/>
            </a:rPr>
            <a:t>Provider staff for MSA project</a:t>
          </a:r>
        </a:p>
      </dgm:t>
    </dgm:pt>
    <dgm:pt modelId="{B59F9CE9-E220-48BB-B796-1CA1F2F8A84C}" type="parTrans" cxnId="{2FDA2E6E-645F-44F2-8FF6-77E7B0AF0A61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6C64C1AA-2E90-4A61-9236-9DD1EDB4B4E9}" type="sibTrans" cxnId="{2FDA2E6E-645F-44F2-8FF6-77E7B0AF0A61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A4A1BA03-D969-4A94-892E-677F17836D1F}">
      <dgm:prSet/>
      <dgm:spPr/>
      <dgm:t>
        <a:bodyPr/>
        <a:lstStyle/>
        <a:p>
          <a:r>
            <a:rPr lang="en-US" b="1">
              <a:latin typeface="Myriad Pro  "/>
            </a:rPr>
            <a:t>Landlord Incentives</a:t>
          </a:r>
        </a:p>
      </dgm:t>
    </dgm:pt>
    <dgm:pt modelId="{5432AA60-A043-4573-BA50-E308C2EBA6D9}" type="parTrans" cxnId="{E381F337-E6FD-4EDF-8A40-0DC014F71D7A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075D92C8-6D8C-46B0-AB5C-F2E5AECCEDDB}" type="sibTrans" cxnId="{E381F337-E6FD-4EDF-8A40-0DC014F71D7A}">
      <dgm:prSet/>
      <dgm:spPr/>
      <dgm:t>
        <a:bodyPr/>
        <a:lstStyle/>
        <a:p>
          <a:endParaRPr lang="en-US">
            <a:latin typeface="Myriad Pro  "/>
          </a:endParaRPr>
        </a:p>
      </dgm:t>
    </dgm:pt>
    <dgm:pt modelId="{A0CB60AA-C950-4C01-9885-637AD9E09191}" type="pres">
      <dgm:prSet presAssocID="{CBE00A20-CB8A-4BAE-8C56-DC26FD2B9BFF}" presName="diagram" presStyleCnt="0">
        <dgm:presLayoutVars>
          <dgm:dir/>
          <dgm:resizeHandles val="exact"/>
        </dgm:presLayoutVars>
      </dgm:prSet>
      <dgm:spPr/>
    </dgm:pt>
    <dgm:pt modelId="{DFDA6AC1-1795-4C65-9AB6-B5E6E2196D13}" type="pres">
      <dgm:prSet presAssocID="{7302E65D-6E70-4245-943A-C95AEDA1C315}" presName="node" presStyleLbl="node1" presStyleIdx="0" presStyleCnt="12">
        <dgm:presLayoutVars>
          <dgm:bulletEnabled val="1"/>
        </dgm:presLayoutVars>
      </dgm:prSet>
      <dgm:spPr/>
    </dgm:pt>
    <dgm:pt modelId="{5D58EB3F-04B4-4046-98E8-02A5836CCCAF}" type="pres">
      <dgm:prSet presAssocID="{26E81864-7CB6-431C-9FCF-E93641A51266}" presName="sibTrans" presStyleCnt="0"/>
      <dgm:spPr/>
    </dgm:pt>
    <dgm:pt modelId="{EE0FD604-B1B9-4C31-9CFF-8CA28148DE03}" type="pres">
      <dgm:prSet presAssocID="{75AF73F6-B5E9-4162-8063-167360FC1295}" presName="node" presStyleLbl="node1" presStyleIdx="1" presStyleCnt="12">
        <dgm:presLayoutVars>
          <dgm:bulletEnabled val="1"/>
        </dgm:presLayoutVars>
      </dgm:prSet>
      <dgm:spPr/>
    </dgm:pt>
    <dgm:pt modelId="{976BCEAA-9505-4695-8FF3-EC7553144545}" type="pres">
      <dgm:prSet presAssocID="{E6BEBD38-FE8D-485C-A332-D1EE0A7A024C}" presName="sibTrans" presStyleCnt="0"/>
      <dgm:spPr/>
    </dgm:pt>
    <dgm:pt modelId="{C7690A5F-190D-466E-8652-1F971D314915}" type="pres">
      <dgm:prSet presAssocID="{C2123CD5-2222-4821-8D3F-C72B342C66AC}" presName="node" presStyleLbl="node1" presStyleIdx="2" presStyleCnt="12">
        <dgm:presLayoutVars>
          <dgm:bulletEnabled val="1"/>
        </dgm:presLayoutVars>
      </dgm:prSet>
      <dgm:spPr/>
    </dgm:pt>
    <dgm:pt modelId="{0C8ADE7C-2B2A-4098-A335-900514FE6202}" type="pres">
      <dgm:prSet presAssocID="{D8338AFB-A52E-4D61-901F-01F17505D21B}" presName="sibTrans" presStyleCnt="0"/>
      <dgm:spPr/>
    </dgm:pt>
    <dgm:pt modelId="{EF1F223F-6BC8-4F68-9DE4-E736A6502F65}" type="pres">
      <dgm:prSet presAssocID="{2B6092DA-1C4D-4D5D-BCDA-C6A4A10E37CF}" presName="node" presStyleLbl="node1" presStyleIdx="3" presStyleCnt="12">
        <dgm:presLayoutVars>
          <dgm:bulletEnabled val="1"/>
        </dgm:presLayoutVars>
      </dgm:prSet>
      <dgm:spPr/>
    </dgm:pt>
    <dgm:pt modelId="{5BB5D5AB-8D00-4E2C-8E4C-3ABC0CF98FAC}" type="pres">
      <dgm:prSet presAssocID="{DEFDB91B-BFEF-44D0-8B15-E29292A66893}" presName="sibTrans" presStyleCnt="0"/>
      <dgm:spPr/>
    </dgm:pt>
    <dgm:pt modelId="{7BC8C21B-4C21-43F6-910B-2BF340353EA3}" type="pres">
      <dgm:prSet presAssocID="{1CBE351E-1D3E-431D-B7A8-7EAFB39127E1}" presName="node" presStyleLbl="node1" presStyleIdx="4" presStyleCnt="12">
        <dgm:presLayoutVars>
          <dgm:bulletEnabled val="1"/>
        </dgm:presLayoutVars>
      </dgm:prSet>
      <dgm:spPr/>
    </dgm:pt>
    <dgm:pt modelId="{F45E5D8E-65FC-480F-BA1F-01C47E8BA60E}" type="pres">
      <dgm:prSet presAssocID="{A514259B-DBA9-4E4A-985D-1ED4EA4FB863}" presName="sibTrans" presStyleCnt="0"/>
      <dgm:spPr/>
    </dgm:pt>
    <dgm:pt modelId="{020915AC-F338-4EDC-864C-06D6858FCBF4}" type="pres">
      <dgm:prSet presAssocID="{120A1067-C17D-4334-A39C-3D5F6A38F159}" presName="node" presStyleLbl="node1" presStyleIdx="5" presStyleCnt="12">
        <dgm:presLayoutVars>
          <dgm:bulletEnabled val="1"/>
        </dgm:presLayoutVars>
      </dgm:prSet>
      <dgm:spPr/>
    </dgm:pt>
    <dgm:pt modelId="{F75E9093-467A-4E4A-A3B1-C1690557CF65}" type="pres">
      <dgm:prSet presAssocID="{83AD209E-918B-42DB-BD53-685D6D6B326F}" presName="sibTrans" presStyleCnt="0"/>
      <dgm:spPr/>
    </dgm:pt>
    <dgm:pt modelId="{168A5F26-1970-4F7D-96F3-92339EF14F30}" type="pres">
      <dgm:prSet presAssocID="{FD8963BA-DBFB-40CC-95FC-2269AC380A82}" presName="node" presStyleLbl="node1" presStyleIdx="6" presStyleCnt="12">
        <dgm:presLayoutVars>
          <dgm:bulletEnabled val="1"/>
        </dgm:presLayoutVars>
      </dgm:prSet>
      <dgm:spPr/>
    </dgm:pt>
    <dgm:pt modelId="{AC74737E-33E6-4895-8E0E-0B89B7961FFC}" type="pres">
      <dgm:prSet presAssocID="{180DF5B7-7E93-4BD8-86A5-B4EF46575B33}" presName="sibTrans" presStyleCnt="0"/>
      <dgm:spPr/>
    </dgm:pt>
    <dgm:pt modelId="{B04091F8-0EC6-43B7-87E8-0B5AD40040EB}" type="pres">
      <dgm:prSet presAssocID="{E01F0D05-46A9-49E4-B4DC-10FBCFE2E5DC}" presName="node" presStyleLbl="node1" presStyleIdx="7" presStyleCnt="12">
        <dgm:presLayoutVars>
          <dgm:bulletEnabled val="1"/>
        </dgm:presLayoutVars>
      </dgm:prSet>
      <dgm:spPr/>
    </dgm:pt>
    <dgm:pt modelId="{228C3379-B473-4A9E-8B1C-99F334EA0576}" type="pres">
      <dgm:prSet presAssocID="{92CB1170-0730-4243-A71D-64D1D1112D6C}" presName="sibTrans" presStyleCnt="0"/>
      <dgm:spPr/>
    </dgm:pt>
    <dgm:pt modelId="{630FD387-ACD0-44C7-9F9A-BC22FCDC739A}" type="pres">
      <dgm:prSet presAssocID="{CF66DE79-DF0F-408C-931E-2C1097CD35ED}" presName="node" presStyleLbl="node1" presStyleIdx="8" presStyleCnt="12">
        <dgm:presLayoutVars>
          <dgm:bulletEnabled val="1"/>
        </dgm:presLayoutVars>
      </dgm:prSet>
      <dgm:spPr/>
    </dgm:pt>
    <dgm:pt modelId="{715AE53F-31A1-41D4-93F8-F38E81DAEBEF}" type="pres">
      <dgm:prSet presAssocID="{C605D9E4-DF0C-4C23-9048-ED8311A2366D}" presName="sibTrans" presStyleCnt="0"/>
      <dgm:spPr/>
    </dgm:pt>
    <dgm:pt modelId="{CDACBD09-F622-455D-AACB-F6391AA64E21}" type="pres">
      <dgm:prSet presAssocID="{F5A6E551-93F4-4E68-B455-09D906DAD600}" presName="node" presStyleLbl="node1" presStyleIdx="9" presStyleCnt="12">
        <dgm:presLayoutVars>
          <dgm:bulletEnabled val="1"/>
        </dgm:presLayoutVars>
      </dgm:prSet>
      <dgm:spPr/>
    </dgm:pt>
    <dgm:pt modelId="{02F54316-0C43-430E-993E-9D442A1DAE7F}" type="pres">
      <dgm:prSet presAssocID="{2C5D63B8-FE40-44E5-B8AF-004B0DB32690}" presName="sibTrans" presStyleCnt="0"/>
      <dgm:spPr/>
    </dgm:pt>
    <dgm:pt modelId="{1240D42D-EF19-44F0-8ABF-B64A1ACE1FA2}" type="pres">
      <dgm:prSet presAssocID="{4F708C85-CCFB-4DB9-A92E-54D90F5F38F1}" presName="node" presStyleLbl="node1" presStyleIdx="10" presStyleCnt="12">
        <dgm:presLayoutVars>
          <dgm:bulletEnabled val="1"/>
        </dgm:presLayoutVars>
      </dgm:prSet>
      <dgm:spPr/>
    </dgm:pt>
    <dgm:pt modelId="{A3BE0EF8-5E65-4EF5-8887-9C0A1AA83CE5}" type="pres">
      <dgm:prSet presAssocID="{6C64C1AA-2E90-4A61-9236-9DD1EDB4B4E9}" presName="sibTrans" presStyleCnt="0"/>
      <dgm:spPr/>
    </dgm:pt>
    <dgm:pt modelId="{F25CFD4F-C1EA-4167-98A5-BC3B9D739480}" type="pres">
      <dgm:prSet presAssocID="{A4A1BA03-D969-4A94-892E-677F17836D1F}" presName="node" presStyleLbl="node1" presStyleIdx="11" presStyleCnt="12">
        <dgm:presLayoutVars>
          <dgm:bulletEnabled val="1"/>
        </dgm:presLayoutVars>
      </dgm:prSet>
      <dgm:spPr/>
    </dgm:pt>
  </dgm:ptLst>
  <dgm:cxnLst>
    <dgm:cxn modelId="{A1606002-0B2B-4B8A-9658-99999025709B}" type="presOf" srcId="{C2123CD5-2222-4821-8D3F-C72B342C66AC}" destId="{C7690A5F-190D-466E-8652-1F971D314915}" srcOrd="0" destOrd="0" presId="urn:microsoft.com/office/officeart/2005/8/layout/default"/>
    <dgm:cxn modelId="{CBB9C611-8C7F-403E-8AC0-227D64082D67}" srcId="{CBE00A20-CB8A-4BAE-8C56-DC26FD2B9BFF}" destId="{CF66DE79-DF0F-408C-931E-2C1097CD35ED}" srcOrd="8" destOrd="0" parTransId="{7B827BFF-6CA2-4CD3-A2A5-A5E643B257F7}" sibTransId="{C605D9E4-DF0C-4C23-9048-ED8311A2366D}"/>
    <dgm:cxn modelId="{2A4C6621-10A9-45CC-BAB1-C3250717F37D}" type="presOf" srcId="{F5A6E551-93F4-4E68-B455-09D906DAD600}" destId="{CDACBD09-F622-455D-AACB-F6391AA64E21}" srcOrd="0" destOrd="0" presId="urn:microsoft.com/office/officeart/2005/8/layout/default"/>
    <dgm:cxn modelId="{516F8027-0D18-465F-86B2-879CDE86C359}" srcId="{CBE00A20-CB8A-4BAE-8C56-DC26FD2B9BFF}" destId="{F5A6E551-93F4-4E68-B455-09D906DAD600}" srcOrd="9" destOrd="0" parTransId="{ADBFAE58-C252-4113-9F1F-F659213EA5AD}" sibTransId="{2C5D63B8-FE40-44E5-B8AF-004B0DB32690}"/>
    <dgm:cxn modelId="{E381F337-E6FD-4EDF-8A40-0DC014F71D7A}" srcId="{CBE00A20-CB8A-4BAE-8C56-DC26FD2B9BFF}" destId="{A4A1BA03-D969-4A94-892E-677F17836D1F}" srcOrd="11" destOrd="0" parTransId="{5432AA60-A043-4573-BA50-E308C2EBA6D9}" sibTransId="{075D92C8-6D8C-46B0-AB5C-F2E5AECCEDDB}"/>
    <dgm:cxn modelId="{6042B43C-A068-40E5-8F43-6D3FDC8FFA0D}" srcId="{CBE00A20-CB8A-4BAE-8C56-DC26FD2B9BFF}" destId="{E01F0D05-46A9-49E4-B4DC-10FBCFE2E5DC}" srcOrd="7" destOrd="0" parTransId="{7CA7E599-19D1-40FA-988C-FB7DEDB24D0A}" sibTransId="{92CB1170-0730-4243-A71D-64D1D1112D6C}"/>
    <dgm:cxn modelId="{B3693340-0C1E-486E-8E60-19974CDF8025}" type="presOf" srcId="{CF66DE79-DF0F-408C-931E-2C1097CD35ED}" destId="{630FD387-ACD0-44C7-9F9A-BC22FCDC739A}" srcOrd="0" destOrd="0" presId="urn:microsoft.com/office/officeart/2005/8/layout/default"/>
    <dgm:cxn modelId="{F4863D42-5A8B-4B3E-8C5F-54730BE864FF}" type="presOf" srcId="{75AF73F6-B5E9-4162-8063-167360FC1295}" destId="{EE0FD604-B1B9-4C31-9CFF-8CA28148DE03}" srcOrd="0" destOrd="0" presId="urn:microsoft.com/office/officeart/2005/8/layout/default"/>
    <dgm:cxn modelId="{2FDA2E6E-645F-44F2-8FF6-77E7B0AF0A61}" srcId="{CBE00A20-CB8A-4BAE-8C56-DC26FD2B9BFF}" destId="{4F708C85-CCFB-4DB9-A92E-54D90F5F38F1}" srcOrd="10" destOrd="0" parTransId="{B59F9CE9-E220-48BB-B796-1CA1F2F8A84C}" sibTransId="{6C64C1AA-2E90-4A61-9236-9DD1EDB4B4E9}"/>
    <dgm:cxn modelId="{BB8C1F57-70B7-466A-B989-614D289A601A}" srcId="{CBE00A20-CB8A-4BAE-8C56-DC26FD2B9BFF}" destId="{1CBE351E-1D3E-431D-B7A8-7EAFB39127E1}" srcOrd="4" destOrd="0" parTransId="{4A7E557C-84A1-4131-8281-DC8DD7431475}" sibTransId="{A514259B-DBA9-4E4A-985D-1ED4EA4FB863}"/>
    <dgm:cxn modelId="{92DA2F88-AE8A-4D6C-8CF8-467800257A0D}" srcId="{CBE00A20-CB8A-4BAE-8C56-DC26FD2B9BFF}" destId="{2B6092DA-1C4D-4D5D-BCDA-C6A4A10E37CF}" srcOrd="3" destOrd="0" parTransId="{E7DDC0DD-5A51-46DA-BB65-5C667F081B06}" sibTransId="{DEFDB91B-BFEF-44D0-8B15-E29292A66893}"/>
    <dgm:cxn modelId="{D93DBC8E-09B0-4FE5-941A-34FD8788C79B}" type="presOf" srcId="{7302E65D-6E70-4245-943A-C95AEDA1C315}" destId="{DFDA6AC1-1795-4C65-9AB6-B5E6E2196D13}" srcOrd="0" destOrd="0" presId="urn:microsoft.com/office/officeart/2005/8/layout/default"/>
    <dgm:cxn modelId="{37A53493-AF2D-4014-ACB4-190FE4B42679}" type="presOf" srcId="{A4A1BA03-D969-4A94-892E-677F17836D1F}" destId="{F25CFD4F-C1EA-4167-98A5-BC3B9D739480}" srcOrd="0" destOrd="0" presId="urn:microsoft.com/office/officeart/2005/8/layout/default"/>
    <dgm:cxn modelId="{61034D94-6FBC-4B59-8E40-1C1A715FCEFB}" type="presOf" srcId="{4F708C85-CCFB-4DB9-A92E-54D90F5F38F1}" destId="{1240D42D-EF19-44F0-8ABF-B64A1ACE1FA2}" srcOrd="0" destOrd="0" presId="urn:microsoft.com/office/officeart/2005/8/layout/default"/>
    <dgm:cxn modelId="{DF9450AA-5165-4072-B59E-B070AF263CF3}" type="presOf" srcId="{1CBE351E-1D3E-431D-B7A8-7EAFB39127E1}" destId="{7BC8C21B-4C21-43F6-910B-2BF340353EA3}" srcOrd="0" destOrd="0" presId="urn:microsoft.com/office/officeart/2005/8/layout/default"/>
    <dgm:cxn modelId="{F277D7BE-CF8F-478E-8DD0-F9301C2F20AF}" srcId="{CBE00A20-CB8A-4BAE-8C56-DC26FD2B9BFF}" destId="{75AF73F6-B5E9-4162-8063-167360FC1295}" srcOrd="1" destOrd="0" parTransId="{469348B1-188E-4ED4-9A6E-FBB8FECB2C50}" sibTransId="{E6BEBD38-FE8D-485C-A332-D1EE0A7A024C}"/>
    <dgm:cxn modelId="{4CBD90C2-E74F-48D8-BE47-5D51C9F17684}" srcId="{CBE00A20-CB8A-4BAE-8C56-DC26FD2B9BFF}" destId="{FD8963BA-DBFB-40CC-95FC-2269AC380A82}" srcOrd="6" destOrd="0" parTransId="{9BF06970-69BD-4C20-88BC-F28E4B821622}" sibTransId="{180DF5B7-7E93-4BD8-86A5-B4EF46575B33}"/>
    <dgm:cxn modelId="{507C4CC9-3123-4110-9570-1DFBCB29CC84}" type="presOf" srcId="{E01F0D05-46A9-49E4-B4DC-10FBCFE2E5DC}" destId="{B04091F8-0EC6-43B7-87E8-0B5AD40040EB}" srcOrd="0" destOrd="0" presId="urn:microsoft.com/office/officeart/2005/8/layout/default"/>
    <dgm:cxn modelId="{ADC1F2D4-7D5A-4A52-8CF7-CE34B31EEEE2}" type="presOf" srcId="{FD8963BA-DBFB-40CC-95FC-2269AC380A82}" destId="{168A5F26-1970-4F7D-96F3-92339EF14F30}" srcOrd="0" destOrd="0" presId="urn:microsoft.com/office/officeart/2005/8/layout/default"/>
    <dgm:cxn modelId="{BBFA72D5-DF48-4DF4-A14F-8EEA1D3AF6A3}" type="presOf" srcId="{120A1067-C17D-4334-A39C-3D5F6A38F159}" destId="{020915AC-F338-4EDC-864C-06D6858FCBF4}" srcOrd="0" destOrd="0" presId="urn:microsoft.com/office/officeart/2005/8/layout/default"/>
    <dgm:cxn modelId="{6D0320DB-A0D1-4D5D-ADBE-614B7BE34D56}" type="presOf" srcId="{2B6092DA-1C4D-4D5D-BCDA-C6A4A10E37CF}" destId="{EF1F223F-6BC8-4F68-9DE4-E736A6502F65}" srcOrd="0" destOrd="0" presId="urn:microsoft.com/office/officeart/2005/8/layout/default"/>
    <dgm:cxn modelId="{A34AC2DB-F108-4486-B5D9-3916EA04CBD3}" srcId="{CBE00A20-CB8A-4BAE-8C56-DC26FD2B9BFF}" destId="{7302E65D-6E70-4245-943A-C95AEDA1C315}" srcOrd="0" destOrd="0" parTransId="{E87033E0-2CBD-4173-A7CE-A01100BAE947}" sibTransId="{26E81864-7CB6-431C-9FCF-E93641A51266}"/>
    <dgm:cxn modelId="{0E46D0DC-921E-4A89-B322-CBFC7B874B83}" srcId="{CBE00A20-CB8A-4BAE-8C56-DC26FD2B9BFF}" destId="{C2123CD5-2222-4821-8D3F-C72B342C66AC}" srcOrd="2" destOrd="0" parTransId="{47E88AAE-14A3-4F6F-B00D-A0B54799C950}" sibTransId="{D8338AFB-A52E-4D61-901F-01F17505D21B}"/>
    <dgm:cxn modelId="{6201D4E2-FD43-43C5-8CCD-5BBC8DF7D94A}" srcId="{CBE00A20-CB8A-4BAE-8C56-DC26FD2B9BFF}" destId="{120A1067-C17D-4334-A39C-3D5F6A38F159}" srcOrd="5" destOrd="0" parTransId="{801EBDC9-3254-4CDE-A348-8C80CD196805}" sibTransId="{83AD209E-918B-42DB-BD53-685D6D6B326F}"/>
    <dgm:cxn modelId="{4C4540F7-04BA-4A7C-9A23-7689E1580A6B}" type="presOf" srcId="{CBE00A20-CB8A-4BAE-8C56-DC26FD2B9BFF}" destId="{A0CB60AA-C950-4C01-9885-637AD9E09191}" srcOrd="0" destOrd="0" presId="urn:microsoft.com/office/officeart/2005/8/layout/default"/>
    <dgm:cxn modelId="{DB91C2AC-292C-484D-8DC2-AFD9D15D7117}" type="presParOf" srcId="{A0CB60AA-C950-4C01-9885-637AD9E09191}" destId="{DFDA6AC1-1795-4C65-9AB6-B5E6E2196D13}" srcOrd="0" destOrd="0" presId="urn:microsoft.com/office/officeart/2005/8/layout/default"/>
    <dgm:cxn modelId="{34F77D05-9C50-424F-ACE0-D0300E842FB3}" type="presParOf" srcId="{A0CB60AA-C950-4C01-9885-637AD9E09191}" destId="{5D58EB3F-04B4-4046-98E8-02A5836CCCAF}" srcOrd="1" destOrd="0" presId="urn:microsoft.com/office/officeart/2005/8/layout/default"/>
    <dgm:cxn modelId="{98C57774-F1E4-4579-8BD2-E2285C690BFE}" type="presParOf" srcId="{A0CB60AA-C950-4C01-9885-637AD9E09191}" destId="{EE0FD604-B1B9-4C31-9CFF-8CA28148DE03}" srcOrd="2" destOrd="0" presId="urn:microsoft.com/office/officeart/2005/8/layout/default"/>
    <dgm:cxn modelId="{AAE87A29-A819-407F-9C6E-91A9DB7F6485}" type="presParOf" srcId="{A0CB60AA-C950-4C01-9885-637AD9E09191}" destId="{976BCEAA-9505-4695-8FF3-EC7553144545}" srcOrd="3" destOrd="0" presId="urn:microsoft.com/office/officeart/2005/8/layout/default"/>
    <dgm:cxn modelId="{24245FB9-2C20-452E-B24F-01F880AF1067}" type="presParOf" srcId="{A0CB60AA-C950-4C01-9885-637AD9E09191}" destId="{C7690A5F-190D-466E-8652-1F971D314915}" srcOrd="4" destOrd="0" presId="urn:microsoft.com/office/officeart/2005/8/layout/default"/>
    <dgm:cxn modelId="{195EBD03-13CE-486F-BD6F-395479B89684}" type="presParOf" srcId="{A0CB60AA-C950-4C01-9885-637AD9E09191}" destId="{0C8ADE7C-2B2A-4098-A335-900514FE6202}" srcOrd="5" destOrd="0" presId="urn:microsoft.com/office/officeart/2005/8/layout/default"/>
    <dgm:cxn modelId="{36955EED-238A-4D84-AA84-BB53D1C89941}" type="presParOf" srcId="{A0CB60AA-C950-4C01-9885-637AD9E09191}" destId="{EF1F223F-6BC8-4F68-9DE4-E736A6502F65}" srcOrd="6" destOrd="0" presId="urn:microsoft.com/office/officeart/2005/8/layout/default"/>
    <dgm:cxn modelId="{489E1513-5E99-43E3-82CF-37ACEA70AE39}" type="presParOf" srcId="{A0CB60AA-C950-4C01-9885-637AD9E09191}" destId="{5BB5D5AB-8D00-4E2C-8E4C-3ABC0CF98FAC}" srcOrd="7" destOrd="0" presId="urn:microsoft.com/office/officeart/2005/8/layout/default"/>
    <dgm:cxn modelId="{B5AC5124-DB7D-4034-B5AF-833E6864F285}" type="presParOf" srcId="{A0CB60AA-C950-4C01-9885-637AD9E09191}" destId="{7BC8C21B-4C21-43F6-910B-2BF340353EA3}" srcOrd="8" destOrd="0" presId="urn:microsoft.com/office/officeart/2005/8/layout/default"/>
    <dgm:cxn modelId="{A276C8E0-4055-4B9C-8754-47212CABEBA3}" type="presParOf" srcId="{A0CB60AA-C950-4C01-9885-637AD9E09191}" destId="{F45E5D8E-65FC-480F-BA1F-01C47E8BA60E}" srcOrd="9" destOrd="0" presId="urn:microsoft.com/office/officeart/2005/8/layout/default"/>
    <dgm:cxn modelId="{2C3DF155-9682-4794-9F76-7B7F7BA93C81}" type="presParOf" srcId="{A0CB60AA-C950-4C01-9885-637AD9E09191}" destId="{020915AC-F338-4EDC-864C-06D6858FCBF4}" srcOrd="10" destOrd="0" presId="urn:microsoft.com/office/officeart/2005/8/layout/default"/>
    <dgm:cxn modelId="{2AF0F503-8679-44AB-A7EC-2E968F1F5F36}" type="presParOf" srcId="{A0CB60AA-C950-4C01-9885-637AD9E09191}" destId="{F75E9093-467A-4E4A-A3B1-C1690557CF65}" srcOrd="11" destOrd="0" presId="urn:microsoft.com/office/officeart/2005/8/layout/default"/>
    <dgm:cxn modelId="{6C6B64A0-F0E0-4359-B53B-D014A3A36388}" type="presParOf" srcId="{A0CB60AA-C950-4C01-9885-637AD9E09191}" destId="{168A5F26-1970-4F7D-96F3-92339EF14F30}" srcOrd="12" destOrd="0" presId="urn:microsoft.com/office/officeart/2005/8/layout/default"/>
    <dgm:cxn modelId="{C3378DCA-A05A-4114-9CE7-B245EB642C7E}" type="presParOf" srcId="{A0CB60AA-C950-4C01-9885-637AD9E09191}" destId="{AC74737E-33E6-4895-8E0E-0B89B7961FFC}" srcOrd="13" destOrd="0" presId="urn:microsoft.com/office/officeart/2005/8/layout/default"/>
    <dgm:cxn modelId="{FE637699-C460-4D00-AD01-CA418C73EB31}" type="presParOf" srcId="{A0CB60AA-C950-4C01-9885-637AD9E09191}" destId="{B04091F8-0EC6-43B7-87E8-0B5AD40040EB}" srcOrd="14" destOrd="0" presId="urn:microsoft.com/office/officeart/2005/8/layout/default"/>
    <dgm:cxn modelId="{7A3F9B31-9412-4464-8CC3-E540493968B8}" type="presParOf" srcId="{A0CB60AA-C950-4C01-9885-637AD9E09191}" destId="{228C3379-B473-4A9E-8B1C-99F334EA0576}" srcOrd="15" destOrd="0" presId="urn:microsoft.com/office/officeart/2005/8/layout/default"/>
    <dgm:cxn modelId="{A9BA6251-0EF3-41A8-94B6-4FFB746F1B48}" type="presParOf" srcId="{A0CB60AA-C950-4C01-9885-637AD9E09191}" destId="{630FD387-ACD0-44C7-9F9A-BC22FCDC739A}" srcOrd="16" destOrd="0" presId="urn:microsoft.com/office/officeart/2005/8/layout/default"/>
    <dgm:cxn modelId="{40E52574-9AB5-4648-B670-16A5AA13AC23}" type="presParOf" srcId="{A0CB60AA-C950-4C01-9885-637AD9E09191}" destId="{715AE53F-31A1-41D4-93F8-F38E81DAEBEF}" srcOrd="17" destOrd="0" presId="urn:microsoft.com/office/officeart/2005/8/layout/default"/>
    <dgm:cxn modelId="{2CB2411D-23ED-49EE-9946-FEBC90158174}" type="presParOf" srcId="{A0CB60AA-C950-4C01-9885-637AD9E09191}" destId="{CDACBD09-F622-455D-AACB-F6391AA64E21}" srcOrd="18" destOrd="0" presId="urn:microsoft.com/office/officeart/2005/8/layout/default"/>
    <dgm:cxn modelId="{600260B5-C768-4C93-8A43-6C0CA8694303}" type="presParOf" srcId="{A0CB60AA-C950-4C01-9885-637AD9E09191}" destId="{02F54316-0C43-430E-993E-9D442A1DAE7F}" srcOrd="19" destOrd="0" presId="urn:microsoft.com/office/officeart/2005/8/layout/default"/>
    <dgm:cxn modelId="{375F216B-92ED-4854-B9CB-41F0814D9934}" type="presParOf" srcId="{A0CB60AA-C950-4C01-9885-637AD9E09191}" destId="{1240D42D-EF19-44F0-8ABF-B64A1ACE1FA2}" srcOrd="20" destOrd="0" presId="urn:microsoft.com/office/officeart/2005/8/layout/default"/>
    <dgm:cxn modelId="{17EAA400-C7A7-42AB-A308-B7F4956184CE}" type="presParOf" srcId="{A0CB60AA-C950-4C01-9885-637AD9E09191}" destId="{A3BE0EF8-5E65-4EF5-8887-9C0A1AA83CE5}" srcOrd="21" destOrd="0" presId="urn:microsoft.com/office/officeart/2005/8/layout/default"/>
    <dgm:cxn modelId="{3E1D4449-65CB-43C2-BE44-E323007B45E6}" type="presParOf" srcId="{A0CB60AA-C950-4C01-9885-637AD9E09191}" destId="{F25CFD4F-C1EA-4167-98A5-BC3B9D739480}" srcOrd="22" destOrd="0" presId="urn:microsoft.com/office/officeart/2005/8/layout/defaul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222C3C-F324-42CB-9B8F-55D72CF3385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4DF6A0A3-9039-4AF3-86D6-C5063F5479A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yriad Pro" panose="020B0503030403020204" pitchFamily="34" charset="0"/>
            </a:rPr>
            <a:t>Helps foster longevity in the job.</a:t>
          </a:r>
        </a:p>
      </dgm:t>
    </dgm:pt>
    <dgm:pt modelId="{F6BA32E2-7FE4-458A-9F56-DCC61D7F3E9E}" type="parTrans" cxnId="{848EE296-35AF-49EC-A63E-F05375C3A841}">
      <dgm:prSet/>
      <dgm:spPr/>
      <dgm:t>
        <a:bodyPr/>
        <a:lstStyle/>
        <a:p>
          <a:endParaRPr lang="en-US"/>
        </a:p>
      </dgm:t>
    </dgm:pt>
    <dgm:pt modelId="{86E095BA-4BA6-4566-884B-F5C4F5932D8F}" type="sibTrans" cxnId="{848EE296-35AF-49EC-A63E-F05375C3A841}">
      <dgm:prSet/>
      <dgm:spPr/>
      <dgm:t>
        <a:bodyPr/>
        <a:lstStyle/>
        <a:p>
          <a:endParaRPr lang="en-US"/>
        </a:p>
      </dgm:t>
    </dgm:pt>
    <dgm:pt modelId="{FC85D000-AE2A-45EA-A07C-386DADC7B1B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yriad Pro" panose="020B0503030403020204" pitchFamily="34" charset="0"/>
            </a:rPr>
            <a:t>Reduces stigma by changing culture.</a:t>
          </a:r>
        </a:p>
      </dgm:t>
    </dgm:pt>
    <dgm:pt modelId="{52EC128F-7A11-4667-AE3E-FA0B51A97313}" type="parTrans" cxnId="{E4A15148-B9D1-4280-BD03-D75C567AF699}">
      <dgm:prSet/>
      <dgm:spPr/>
      <dgm:t>
        <a:bodyPr/>
        <a:lstStyle/>
        <a:p>
          <a:endParaRPr lang="en-US"/>
        </a:p>
      </dgm:t>
    </dgm:pt>
    <dgm:pt modelId="{7E9D4DD6-5C08-4CFA-B9A2-589E5DD8E73D}" type="sibTrans" cxnId="{E4A15148-B9D1-4280-BD03-D75C567AF699}">
      <dgm:prSet/>
      <dgm:spPr/>
      <dgm:t>
        <a:bodyPr/>
        <a:lstStyle/>
        <a:p>
          <a:endParaRPr lang="en-US"/>
        </a:p>
      </dgm:t>
    </dgm:pt>
    <dgm:pt modelId="{5B4B1BF3-EC18-AC42-8C5F-1C483BBBB0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yriad Pro" panose="020B0503030403020204" pitchFamily="34" charset="0"/>
            </a:rPr>
            <a:t>A framework to improve recovery from stress reactions.</a:t>
          </a:r>
        </a:p>
      </dgm:t>
    </dgm:pt>
    <dgm:pt modelId="{800B47D7-6AA6-6349-BAC3-A1F5DD5DBCD6}" type="parTrans" cxnId="{C3D2E6DF-A709-964A-BCCF-03F905C3395E}">
      <dgm:prSet/>
      <dgm:spPr/>
      <dgm:t>
        <a:bodyPr/>
        <a:lstStyle/>
        <a:p>
          <a:endParaRPr lang="en-US"/>
        </a:p>
      </dgm:t>
    </dgm:pt>
    <dgm:pt modelId="{46043493-CD24-5E4B-BF0A-5760DDD74EAB}" type="sibTrans" cxnId="{C3D2E6DF-A709-964A-BCCF-03F905C3395E}">
      <dgm:prSet/>
      <dgm:spPr/>
      <dgm:t>
        <a:bodyPr/>
        <a:lstStyle/>
        <a:p>
          <a:endParaRPr lang="en-US"/>
        </a:p>
      </dgm:t>
    </dgm:pt>
    <dgm:pt modelId="{009BB95F-01A7-EA49-95A7-87D27B4CACC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yriad Pro" panose="020B0503030403020204" pitchFamily="34" charset="0"/>
            </a:rPr>
            <a:t>Addresses stress reactions before they create problems. </a:t>
          </a:r>
        </a:p>
      </dgm:t>
    </dgm:pt>
    <dgm:pt modelId="{A870A5C1-AF75-B440-9081-D9BCD1C48415}" type="parTrans" cxnId="{F474095B-9145-1442-9BBC-AEBE0909AD35}">
      <dgm:prSet/>
      <dgm:spPr/>
      <dgm:t>
        <a:bodyPr/>
        <a:lstStyle/>
        <a:p>
          <a:endParaRPr lang="en-US"/>
        </a:p>
      </dgm:t>
    </dgm:pt>
    <dgm:pt modelId="{B1E0BBD6-0575-6B4C-ADB9-35DF7BCF202E}" type="sibTrans" cxnId="{F474095B-9145-1442-9BBC-AEBE0909AD35}">
      <dgm:prSet/>
      <dgm:spPr/>
      <dgm:t>
        <a:bodyPr/>
        <a:lstStyle/>
        <a:p>
          <a:endParaRPr lang="en-US"/>
        </a:p>
      </dgm:t>
    </dgm:pt>
    <dgm:pt modelId="{F5B9C0E8-358C-6C46-8BE6-2B0FE224399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latin typeface="Myriad Pro" panose="020B0503030403020204" pitchFamily="34" charset="0"/>
            </a:rPr>
            <a:t>Creates a common language to address stress.</a:t>
          </a:r>
        </a:p>
      </dgm:t>
    </dgm:pt>
    <dgm:pt modelId="{5A807451-B137-E64F-B031-80F60A48DB04}" type="parTrans" cxnId="{F2DE1437-35B5-2746-B774-13FF3B337271}">
      <dgm:prSet/>
      <dgm:spPr/>
      <dgm:t>
        <a:bodyPr/>
        <a:lstStyle/>
        <a:p>
          <a:endParaRPr lang="en-US"/>
        </a:p>
      </dgm:t>
    </dgm:pt>
    <dgm:pt modelId="{4F5AF61D-778E-264E-AE9E-686B9915CC13}" type="sibTrans" cxnId="{F2DE1437-35B5-2746-B774-13FF3B337271}">
      <dgm:prSet/>
      <dgm:spPr/>
      <dgm:t>
        <a:bodyPr/>
        <a:lstStyle/>
        <a:p>
          <a:endParaRPr lang="en-US"/>
        </a:p>
      </dgm:t>
    </dgm:pt>
    <dgm:pt modelId="{8683822B-DC34-4337-994D-67DE375D5D9F}" type="pres">
      <dgm:prSet presAssocID="{32222C3C-F324-42CB-9B8F-55D72CF3385D}" presName="root" presStyleCnt="0">
        <dgm:presLayoutVars>
          <dgm:dir/>
          <dgm:resizeHandles val="exact"/>
        </dgm:presLayoutVars>
      </dgm:prSet>
      <dgm:spPr/>
    </dgm:pt>
    <dgm:pt modelId="{C4DF2073-AACF-E84A-A87B-A59D728BD47E}" type="pres">
      <dgm:prSet presAssocID="{5B4B1BF3-EC18-AC42-8C5F-1C483BBBB0FA}" presName="compNode" presStyleCnt="0"/>
      <dgm:spPr/>
    </dgm:pt>
    <dgm:pt modelId="{8B5A921B-2F88-5A42-873E-6B1BD60BFF02}" type="pres">
      <dgm:prSet presAssocID="{5B4B1BF3-EC18-AC42-8C5F-1C483BBBB0FA}" presName="bgRect" presStyleLbl="bgShp" presStyleIdx="0" presStyleCnt="5"/>
      <dgm:spPr/>
    </dgm:pt>
    <dgm:pt modelId="{70CB8B66-02B6-084D-B76A-40BA56FB5218}" type="pres">
      <dgm:prSet presAssocID="{5B4B1BF3-EC18-AC42-8C5F-1C483BBBB0FA}" presName="iconRect" presStyleLbl="node1" presStyleIdx="0" presStyleCnt="5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33D7B4B9-D261-3F4B-833B-27456C681C07}" type="pres">
      <dgm:prSet presAssocID="{5B4B1BF3-EC18-AC42-8C5F-1C483BBBB0FA}" presName="spaceRect" presStyleCnt="0"/>
      <dgm:spPr/>
    </dgm:pt>
    <dgm:pt modelId="{19BD6D0F-B3A2-5F4D-861C-CE8FA7D7EA39}" type="pres">
      <dgm:prSet presAssocID="{5B4B1BF3-EC18-AC42-8C5F-1C483BBBB0FA}" presName="parTx" presStyleLbl="revTx" presStyleIdx="0" presStyleCnt="5">
        <dgm:presLayoutVars>
          <dgm:chMax val="0"/>
          <dgm:chPref val="0"/>
        </dgm:presLayoutVars>
      </dgm:prSet>
      <dgm:spPr/>
    </dgm:pt>
    <dgm:pt modelId="{71A1C904-796C-3845-B912-C01C4CCEB6CF}" type="pres">
      <dgm:prSet presAssocID="{46043493-CD24-5E4B-BF0A-5760DDD74EAB}" presName="sibTrans" presStyleCnt="0"/>
      <dgm:spPr/>
    </dgm:pt>
    <dgm:pt modelId="{72C3C968-234A-4A1F-A4B5-7F30947C84DB}" type="pres">
      <dgm:prSet presAssocID="{4DF6A0A3-9039-4AF3-86D6-C5063F5479AB}" presName="compNode" presStyleCnt="0"/>
      <dgm:spPr/>
    </dgm:pt>
    <dgm:pt modelId="{C298EA94-07C5-43F7-B468-5EBFED557843}" type="pres">
      <dgm:prSet presAssocID="{4DF6A0A3-9039-4AF3-86D6-C5063F5479AB}" presName="bgRect" presStyleLbl="bgShp" presStyleIdx="1" presStyleCnt="5"/>
      <dgm:spPr/>
    </dgm:pt>
    <dgm:pt modelId="{0CFF9EB1-41F5-44D1-AAD6-5DB3B0ABCA90}" type="pres">
      <dgm:prSet presAssocID="{4DF6A0A3-9039-4AF3-86D6-C5063F5479A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1A121E2-5B71-462D-BE47-DDBEF3A9F662}" type="pres">
      <dgm:prSet presAssocID="{4DF6A0A3-9039-4AF3-86D6-C5063F5479AB}" presName="spaceRect" presStyleCnt="0"/>
      <dgm:spPr/>
    </dgm:pt>
    <dgm:pt modelId="{A62A28FE-510C-4D36-B12A-65F11D11A358}" type="pres">
      <dgm:prSet presAssocID="{4DF6A0A3-9039-4AF3-86D6-C5063F5479AB}" presName="parTx" presStyleLbl="revTx" presStyleIdx="1" presStyleCnt="5">
        <dgm:presLayoutVars>
          <dgm:chMax val="0"/>
          <dgm:chPref val="0"/>
        </dgm:presLayoutVars>
      </dgm:prSet>
      <dgm:spPr/>
    </dgm:pt>
    <dgm:pt modelId="{6785DF55-2F29-4574-B05E-4FBC8EE9B875}" type="pres">
      <dgm:prSet presAssocID="{86E095BA-4BA6-4566-884B-F5C4F5932D8F}" presName="sibTrans" presStyleCnt="0"/>
      <dgm:spPr/>
    </dgm:pt>
    <dgm:pt modelId="{8A5A2910-299B-4ABB-B53A-71D0FEA267D4}" type="pres">
      <dgm:prSet presAssocID="{FC85D000-AE2A-45EA-A07C-386DADC7B1BF}" presName="compNode" presStyleCnt="0"/>
      <dgm:spPr/>
    </dgm:pt>
    <dgm:pt modelId="{41B2071C-BBFD-4C16-8E4E-FE8C103800B6}" type="pres">
      <dgm:prSet presAssocID="{FC85D000-AE2A-45EA-A07C-386DADC7B1BF}" presName="bgRect" presStyleLbl="bgShp" presStyleIdx="2" presStyleCnt="5"/>
      <dgm:spPr/>
    </dgm:pt>
    <dgm:pt modelId="{45EFB844-F719-407C-BCAD-E81D96E6AC74}" type="pres">
      <dgm:prSet presAssocID="{FC85D000-AE2A-45EA-A07C-386DADC7B1B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6534E79B-159D-4CFB-8593-B9FB4F91DA84}" type="pres">
      <dgm:prSet presAssocID="{FC85D000-AE2A-45EA-A07C-386DADC7B1BF}" presName="spaceRect" presStyleCnt="0"/>
      <dgm:spPr/>
    </dgm:pt>
    <dgm:pt modelId="{E054AA9E-2952-4DA4-A4A3-5648FDC5C79F}" type="pres">
      <dgm:prSet presAssocID="{FC85D000-AE2A-45EA-A07C-386DADC7B1BF}" presName="parTx" presStyleLbl="revTx" presStyleIdx="2" presStyleCnt="5">
        <dgm:presLayoutVars>
          <dgm:chMax val="0"/>
          <dgm:chPref val="0"/>
        </dgm:presLayoutVars>
      </dgm:prSet>
      <dgm:spPr/>
    </dgm:pt>
    <dgm:pt modelId="{3D3ECC5A-E64E-4139-AA4E-74AB31188DCD}" type="pres">
      <dgm:prSet presAssocID="{7E9D4DD6-5C08-4CFA-B9A2-589E5DD8E73D}" presName="sibTrans" presStyleCnt="0"/>
      <dgm:spPr/>
    </dgm:pt>
    <dgm:pt modelId="{D1EF7D90-02BE-4242-99D9-CF7BB274820F}" type="pres">
      <dgm:prSet presAssocID="{F5B9C0E8-358C-6C46-8BE6-2B0FE224399A}" presName="compNode" presStyleCnt="0"/>
      <dgm:spPr/>
    </dgm:pt>
    <dgm:pt modelId="{C300446D-9718-4D43-8F20-501665572F2E}" type="pres">
      <dgm:prSet presAssocID="{F5B9C0E8-358C-6C46-8BE6-2B0FE224399A}" presName="bgRect" presStyleLbl="bgShp" presStyleIdx="3" presStyleCnt="5"/>
      <dgm:spPr/>
    </dgm:pt>
    <dgm:pt modelId="{642914FC-5513-6B42-A6A4-44033B232C23}" type="pres">
      <dgm:prSet presAssocID="{F5B9C0E8-358C-6C46-8BE6-2B0FE224399A}" presName="iconRect" presStyleLbl="node1" presStyleIdx="3" presStyleCnt="5"/>
      <dgm:spPr>
        <a:noFill/>
        <a:ln>
          <a:solidFill>
            <a:srgbClr val="0070C0">
              <a:alpha val="0"/>
            </a:srgbClr>
          </a:solidFill>
        </a:ln>
      </dgm:spPr>
    </dgm:pt>
    <dgm:pt modelId="{34B22857-2041-D043-A17D-9ECFCC616C67}" type="pres">
      <dgm:prSet presAssocID="{F5B9C0E8-358C-6C46-8BE6-2B0FE224399A}" presName="spaceRect" presStyleCnt="0"/>
      <dgm:spPr/>
    </dgm:pt>
    <dgm:pt modelId="{4257A3A6-B673-3C44-9904-655A712E81F1}" type="pres">
      <dgm:prSet presAssocID="{F5B9C0E8-358C-6C46-8BE6-2B0FE224399A}" presName="parTx" presStyleLbl="revTx" presStyleIdx="3" presStyleCnt="5">
        <dgm:presLayoutVars>
          <dgm:chMax val="0"/>
          <dgm:chPref val="0"/>
        </dgm:presLayoutVars>
      </dgm:prSet>
      <dgm:spPr/>
    </dgm:pt>
    <dgm:pt modelId="{929A21E6-9A12-6145-BE29-6920E2064150}" type="pres">
      <dgm:prSet presAssocID="{4F5AF61D-778E-264E-AE9E-686B9915CC13}" presName="sibTrans" presStyleCnt="0"/>
      <dgm:spPr/>
    </dgm:pt>
    <dgm:pt modelId="{16A2757F-BD14-9E44-9B3A-520A3DB403CA}" type="pres">
      <dgm:prSet presAssocID="{009BB95F-01A7-EA49-95A7-87D27B4CACCE}" presName="compNode" presStyleCnt="0"/>
      <dgm:spPr/>
    </dgm:pt>
    <dgm:pt modelId="{1B3CF45A-9134-FA4F-8F54-26E709D70A51}" type="pres">
      <dgm:prSet presAssocID="{009BB95F-01A7-EA49-95A7-87D27B4CACCE}" presName="bgRect" presStyleLbl="bgShp" presStyleIdx="4" presStyleCnt="5"/>
      <dgm:spPr/>
    </dgm:pt>
    <dgm:pt modelId="{60BB8F24-D282-5241-9E02-61ED90DED6C0}" type="pres">
      <dgm:prSet presAssocID="{009BB95F-01A7-EA49-95A7-87D27B4CACCE}" presName="iconRect" presStyleLbl="node1" presStyleIdx="4" presStyleCnt="5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  <dgm:pt modelId="{3816C4BE-7061-A049-ABB2-A870B4550AFF}" type="pres">
      <dgm:prSet presAssocID="{009BB95F-01A7-EA49-95A7-87D27B4CACCE}" presName="spaceRect" presStyleCnt="0"/>
      <dgm:spPr/>
    </dgm:pt>
    <dgm:pt modelId="{352458FC-DB4B-F34C-B671-13BAF3DE37AA}" type="pres">
      <dgm:prSet presAssocID="{009BB95F-01A7-EA49-95A7-87D27B4CACC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0C38436-009A-874B-8F68-B492FFA05B0C}" type="presOf" srcId="{009BB95F-01A7-EA49-95A7-87D27B4CACCE}" destId="{352458FC-DB4B-F34C-B671-13BAF3DE37AA}" srcOrd="0" destOrd="0" presId="urn:microsoft.com/office/officeart/2018/2/layout/IconVerticalSolidList"/>
    <dgm:cxn modelId="{F2DE1437-35B5-2746-B774-13FF3B337271}" srcId="{32222C3C-F324-42CB-9B8F-55D72CF3385D}" destId="{F5B9C0E8-358C-6C46-8BE6-2B0FE224399A}" srcOrd="3" destOrd="0" parTransId="{5A807451-B137-E64F-B031-80F60A48DB04}" sibTransId="{4F5AF61D-778E-264E-AE9E-686B9915CC13}"/>
    <dgm:cxn modelId="{F474095B-9145-1442-9BBC-AEBE0909AD35}" srcId="{32222C3C-F324-42CB-9B8F-55D72CF3385D}" destId="{009BB95F-01A7-EA49-95A7-87D27B4CACCE}" srcOrd="4" destOrd="0" parTransId="{A870A5C1-AF75-B440-9081-D9BCD1C48415}" sibTransId="{B1E0BBD6-0575-6B4C-ADB9-35DF7BCF202E}"/>
    <dgm:cxn modelId="{E4A15148-B9D1-4280-BD03-D75C567AF699}" srcId="{32222C3C-F324-42CB-9B8F-55D72CF3385D}" destId="{FC85D000-AE2A-45EA-A07C-386DADC7B1BF}" srcOrd="2" destOrd="0" parTransId="{52EC128F-7A11-4667-AE3E-FA0B51A97313}" sibTransId="{7E9D4DD6-5C08-4CFA-B9A2-589E5DD8E73D}"/>
    <dgm:cxn modelId="{FCD12169-E3B8-834D-800E-D263633A7BED}" type="presOf" srcId="{FC85D000-AE2A-45EA-A07C-386DADC7B1BF}" destId="{E054AA9E-2952-4DA4-A4A3-5648FDC5C79F}" srcOrd="0" destOrd="0" presId="urn:microsoft.com/office/officeart/2018/2/layout/IconVerticalSolidList"/>
    <dgm:cxn modelId="{779CB94E-75B5-2F4C-94C6-DF649B65DD8E}" type="presOf" srcId="{5B4B1BF3-EC18-AC42-8C5F-1C483BBBB0FA}" destId="{19BD6D0F-B3A2-5F4D-861C-CE8FA7D7EA39}" srcOrd="0" destOrd="0" presId="urn:microsoft.com/office/officeart/2018/2/layout/IconVerticalSolidList"/>
    <dgm:cxn modelId="{B9937375-C027-6043-8A76-C2DB3337CFE6}" type="presOf" srcId="{32222C3C-F324-42CB-9B8F-55D72CF3385D}" destId="{8683822B-DC34-4337-994D-67DE375D5D9F}" srcOrd="0" destOrd="0" presId="urn:microsoft.com/office/officeart/2018/2/layout/IconVerticalSolidList"/>
    <dgm:cxn modelId="{139E2590-8E02-8342-A551-C4BFDB32CE97}" type="presOf" srcId="{4DF6A0A3-9039-4AF3-86D6-C5063F5479AB}" destId="{A62A28FE-510C-4D36-B12A-65F11D11A358}" srcOrd="0" destOrd="0" presId="urn:microsoft.com/office/officeart/2018/2/layout/IconVerticalSolidList"/>
    <dgm:cxn modelId="{848EE296-35AF-49EC-A63E-F05375C3A841}" srcId="{32222C3C-F324-42CB-9B8F-55D72CF3385D}" destId="{4DF6A0A3-9039-4AF3-86D6-C5063F5479AB}" srcOrd="1" destOrd="0" parTransId="{F6BA32E2-7FE4-458A-9F56-DCC61D7F3E9E}" sibTransId="{86E095BA-4BA6-4566-884B-F5C4F5932D8F}"/>
    <dgm:cxn modelId="{72D497C2-5342-5B47-893C-73BED924AE7D}" type="presOf" srcId="{F5B9C0E8-358C-6C46-8BE6-2B0FE224399A}" destId="{4257A3A6-B673-3C44-9904-655A712E81F1}" srcOrd="0" destOrd="0" presId="urn:microsoft.com/office/officeart/2018/2/layout/IconVerticalSolidList"/>
    <dgm:cxn modelId="{C3D2E6DF-A709-964A-BCCF-03F905C3395E}" srcId="{32222C3C-F324-42CB-9B8F-55D72CF3385D}" destId="{5B4B1BF3-EC18-AC42-8C5F-1C483BBBB0FA}" srcOrd="0" destOrd="0" parTransId="{800B47D7-6AA6-6349-BAC3-A1F5DD5DBCD6}" sibTransId="{46043493-CD24-5E4B-BF0A-5760DDD74EAB}"/>
    <dgm:cxn modelId="{6C6BBB14-ACF9-C447-8198-72D1B257E0EA}" type="presParOf" srcId="{8683822B-DC34-4337-994D-67DE375D5D9F}" destId="{C4DF2073-AACF-E84A-A87B-A59D728BD47E}" srcOrd="0" destOrd="0" presId="urn:microsoft.com/office/officeart/2018/2/layout/IconVerticalSolidList"/>
    <dgm:cxn modelId="{A6F8E537-679A-5246-8DA6-6AC3000AF6DD}" type="presParOf" srcId="{C4DF2073-AACF-E84A-A87B-A59D728BD47E}" destId="{8B5A921B-2F88-5A42-873E-6B1BD60BFF02}" srcOrd="0" destOrd="0" presId="urn:microsoft.com/office/officeart/2018/2/layout/IconVerticalSolidList"/>
    <dgm:cxn modelId="{ACB90189-93CB-1842-987E-0828A5302B69}" type="presParOf" srcId="{C4DF2073-AACF-E84A-A87B-A59D728BD47E}" destId="{70CB8B66-02B6-084D-B76A-40BA56FB5218}" srcOrd="1" destOrd="0" presId="urn:microsoft.com/office/officeart/2018/2/layout/IconVerticalSolidList"/>
    <dgm:cxn modelId="{29305ECB-4087-6F47-AD3B-98189C192E9C}" type="presParOf" srcId="{C4DF2073-AACF-E84A-A87B-A59D728BD47E}" destId="{33D7B4B9-D261-3F4B-833B-27456C681C07}" srcOrd="2" destOrd="0" presId="urn:microsoft.com/office/officeart/2018/2/layout/IconVerticalSolidList"/>
    <dgm:cxn modelId="{A87A3FEB-97B1-C248-926C-60B217BC7502}" type="presParOf" srcId="{C4DF2073-AACF-E84A-A87B-A59D728BD47E}" destId="{19BD6D0F-B3A2-5F4D-861C-CE8FA7D7EA39}" srcOrd="3" destOrd="0" presId="urn:microsoft.com/office/officeart/2018/2/layout/IconVerticalSolidList"/>
    <dgm:cxn modelId="{29E6B8BE-B011-8341-A35E-1A2C05F790F3}" type="presParOf" srcId="{8683822B-DC34-4337-994D-67DE375D5D9F}" destId="{71A1C904-796C-3845-B912-C01C4CCEB6CF}" srcOrd="1" destOrd="0" presId="urn:microsoft.com/office/officeart/2018/2/layout/IconVerticalSolidList"/>
    <dgm:cxn modelId="{74F1D169-B484-674B-A7D8-EF487B0125B7}" type="presParOf" srcId="{8683822B-DC34-4337-994D-67DE375D5D9F}" destId="{72C3C968-234A-4A1F-A4B5-7F30947C84DB}" srcOrd="2" destOrd="0" presId="urn:microsoft.com/office/officeart/2018/2/layout/IconVerticalSolidList"/>
    <dgm:cxn modelId="{15E0ED1C-7105-604A-A9DA-24288EB10C03}" type="presParOf" srcId="{72C3C968-234A-4A1F-A4B5-7F30947C84DB}" destId="{C298EA94-07C5-43F7-B468-5EBFED557843}" srcOrd="0" destOrd="0" presId="urn:microsoft.com/office/officeart/2018/2/layout/IconVerticalSolidList"/>
    <dgm:cxn modelId="{739CEF4C-80C6-B848-89F9-DFEAE85B9FEA}" type="presParOf" srcId="{72C3C968-234A-4A1F-A4B5-7F30947C84DB}" destId="{0CFF9EB1-41F5-44D1-AAD6-5DB3B0ABCA90}" srcOrd="1" destOrd="0" presId="urn:microsoft.com/office/officeart/2018/2/layout/IconVerticalSolidList"/>
    <dgm:cxn modelId="{520C2C88-E25D-354F-BE0B-E1F919B24392}" type="presParOf" srcId="{72C3C968-234A-4A1F-A4B5-7F30947C84DB}" destId="{D1A121E2-5B71-462D-BE47-DDBEF3A9F662}" srcOrd="2" destOrd="0" presId="urn:microsoft.com/office/officeart/2018/2/layout/IconVerticalSolidList"/>
    <dgm:cxn modelId="{7DECA66B-48D7-924D-A3D7-E7CE37603971}" type="presParOf" srcId="{72C3C968-234A-4A1F-A4B5-7F30947C84DB}" destId="{A62A28FE-510C-4D36-B12A-65F11D11A358}" srcOrd="3" destOrd="0" presId="urn:microsoft.com/office/officeart/2018/2/layout/IconVerticalSolidList"/>
    <dgm:cxn modelId="{F744B1A9-EFA8-5B4E-A4F0-CC1E1B0BB966}" type="presParOf" srcId="{8683822B-DC34-4337-994D-67DE375D5D9F}" destId="{6785DF55-2F29-4574-B05E-4FBC8EE9B875}" srcOrd="3" destOrd="0" presId="urn:microsoft.com/office/officeart/2018/2/layout/IconVerticalSolidList"/>
    <dgm:cxn modelId="{998763CB-1C27-B84D-83EE-A547F7BD13C0}" type="presParOf" srcId="{8683822B-DC34-4337-994D-67DE375D5D9F}" destId="{8A5A2910-299B-4ABB-B53A-71D0FEA267D4}" srcOrd="4" destOrd="0" presId="urn:microsoft.com/office/officeart/2018/2/layout/IconVerticalSolidList"/>
    <dgm:cxn modelId="{0904FA91-6471-BD45-B2DB-EAD08F80BCDF}" type="presParOf" srcId="{8A5A2910-299B-4ABB-B53A-71D0FEA267D4}" destId="{41B2071C-BBFD-4C16-8E4E-FE8C103800B6}" srcOrd="0" destOrd="0" presId="urn:microsoft.com/office/officeart/2018/2/layout/IconVerticalSolidList"/>
    <dgm:cxn modelId="{44FC31A1-233F-6942-988B-F076E86EDC9B}" type="presParOf" srcId="{8A5A2910-299B-4ABB-B53A-71D0FEA267D4}" destId="{45EFB844-F719-407C-BCAD-E81D96E6AC74}" srcOrd="1" destOrd="0" presId="urn:microsoft.com/office/officeart/2018/2/layout/IconVerticalSolidList"/>
    <dgm:cxn modelId="{DEEAB630-6EE3-8F49-85FA-5089CB489A40}" type="presParOf" srcId="{8A5A2910-299B-4ABB-B53A-71D0FEA267D4}" destId="{6534E79B-159D-4CFB-8593-B9FB4F91DA84}" srcOrd="2" destOrd="0" presId="urn:microsoft.com/office/officeart/2018/2/layout/IconVerticalSolidList"/>
    <dgm:cxn modelId="{BD03AB9B-1090-D845-93AD-0A242E2F3BC4}" type="presParOf" srcId="{8A5A2910-299B-4ABB-B53A-71D0FEA267D4}" destId="{E054AA9E-2952-4DA4-A4A3-5648FDC5C79F}" srcOrd="3" destOrd="0" presId="urn:microsoft.com/office/officeart/2018/2/layout/IconVerticalSolidList"/>
    <dgm:cxn modelId="{AED267B9-7560-8F46-9533-B3292B1B1417}" type="presParOf" srcId="{8683822B-DC34-4337-994D-67DE375D5D9F}" destId="{3D3ECC5A-E64E-4139-AA4E-74AB31188DCD}" srcOrd="5" destOrd="0" presId="urn:microsoft.com/office/officeart/2018/2/layout/IconVerticalSolidList"/>
    <dgm:cxn modelId="{5B029F45-DC73-6F41-B592-D5B8AA256B3C}" type="presParOf" srcId="{8683822B-DC34-4337-994D-67DE375D5D9F}" destId="{D1EF7D90-02BE-4242-99D9-CF7BB274820F}" srcOrd="6" destOrd="0" presId="urn:microsoft.com/office/officeart/2018/2/layout/IconVerticalSolidList"/>
    <dgm:cxn modelId="{1AE8898D-0B5C-6946-86B1-2C3C8FCCAC25}" type="presParOf" srcId="{D1EF7D90-02BE-4242-99D9-CF7BB274820F}" destId="{C300446D-9718-4D43-8F20-501665572F2E}" srcOrd="0" destOrd="0" presId="urn:microsoft.com/office/officeart/2018/2/layout/IconVerticalSolidList"/>
    <dgm:cxn modelId="{8199EC33-CC6A-1F47-AF88-385B0B7FE003}" type="presParOf" srcId="{D1EF7D90-02BE-4242-99D9-CF7BB274820F}" destId="{642914FC-5513-6B42-A6A4-44033B232C23}" srcOrd="1" destOrd="0" presId="urn:microsoft.com/office/officeart/2018/2/layout/IconVerticalSolidList"/>
    <dgm:cxn modelId="{00C8E63C-50CA-1C49-9AA1-F160357CFA22}" type="presParOf" srcId="{D1EF7D90-02BE-4242-99D9-CF7BB274820F}" destId="{34B22857-2041-D043-A17D-9ECFCC616C67}" srcOrd="2" destOrd="0" presId="urn:microsoft.com/office/officeart/2018/2/layout/IconVerticalSolidList"/>
    <dgm:cxn modelId="{59F21DD7-E981-634E-A885-D0393A4E985E}" type="presParOf" srcId="{D1EF7D90-02BE-4242-99D9-CF7BB274820F}" destId="{4257A3A6-B673-3C44-9904-655A712E81F1}" srcOrd="3" destOrd="0" presId="urn:microsoft.com/office/officeart/2018/2/layout/IconVerticalSolidList"/>
    <dgm:cxn modelId="{EA71CC0F-9242-AA43-9C55-9B0F7BF79ACF}" type="presParOf" srcId="{8683822B-DC34-4337-994D-67DE375D5D9F}" destId="{929A21E6-9A12-6145-BE29-6920E2064150}" srcOrd="7" destOrd="0" presId="urn:microsoft.com/office/officeart/2018/2/layout/IconVerticalSolidList"/>
    <dgm:cxn modelId="{BC6C45B5-9092-834D-AA8E-B8F2B4240C73}" type="presParOf" srcId="{8683822B-DC34-4337-994D-67DE375D5D9F}" destId="{16A2757F-BD14-9E44-9B3A-520A3DB403CA}" srcOrd="8" destOrd="0" presId="urn:microsoft.com/office/officeart/2018/2/layout/IconVerticalSolidList"/>
    <dgm:cxn modelId="{FD6E67A8-2B3E-AB46-82C7-B5B4679AE33C}" type="presParOf" srcId="{16A2757F-BD14-9E44-9B3A-520A3DB403CA}" destId="{1B3CF45A-9134-FA4F-8F54-26E709D70A51}" srcOrd="0" destOrd="0" presId="urn:microsoft.com/office/officeart/2018/2/layout/IconVerticalSolidList"/>
    <dgm:cxn modelId="{738CB396-6B85-0E4B-9891-487F4995E655}" type="presParOf" srcId="{16A2757F-BD14-9E44-9B3A-520A3DB403CA}" destId="{60BB8F24-D282-5241-9E02-61ED90DED6C0}" srcOrd="1" destOrd="0" presId="urn:microsoft.com/office/officeart/2018/2/layout/IconVerticalSolidList"/>
    <dgm:cxn modelId="{87F1DA58-3BB8-4441-AF00-57DC6E10136D}" type="presParOf" srcId="{16A2757F-BD14-9E44-9B3A-520A3DB403CA}" destId="{3816C4BE-7061-A049-ABB2-A870B4550AFF}" srcOrd="2" destOrd="0" presId="urn:microsoft.com/office/officeart/2018/2/layout/IconVerticalSolidList"/>
    <dgm:cxn modelId="{0C33891C-E6F9-7046-96EC-87D7C046B009}" type="presParOf" srcId="{16A2757F-BD14-9E44-9B3A-520A3DB403CA}" destId="{352458FC-DB4B-F34C-B671-13BAF3DE37A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C35D68-B37F-4587-87E5-27B6DB814052}" type="doc">
      <dgm:prSet loTypeId="urn:microsoft.com/office/officeart/2005/8/layout/list1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A5C2FA6-F16B-4382-B163-D78404B0552F}">
      <dgm:prSet custT="1"/>
      <dgm:spPr/>
      <dgm:t>
        <a:bodyPr/>
        <a:lstStyle/>
        <a:p>
          <a:r>
            <a:rPr lang="en-US" sz="2000" b="1" dirty="0">
              <a:latin typeface="Myriad Pro" panose="020B0503030403020204" pitchFamily="34" charset="0"/>
            </a:rPr>
            <a:t>Recognize</a:t>
          </a:r>
        </a:p>
      </dgm:t>
    </dgm:pt>
    <dgm:pt modelId="{9F29BAB9-C6F0-49BF-8CF5-991DAF364142}" type="parTrans" cxnId="{4E02528A-8BF7-4DA0-9A4F-AF4295A3342E}">
      <dgm:prSet/>
      <dgm:spPr/>
      <dgm:t>
        <a:bodyPr/>
        <a:lstStyle/>
        <a:p>
          <a:endParaRPr lang="en-US"/>
        </a:p>
      </dgm:t>
    </dgm:pt>
    <dgm:pt modelId="{3DCFF0C6-41FE-4F60-B74B-B82F642693C6}" type="sibTrans" cxnId="{4E02528A-8BF7-4DA0-9A4F-AF4295A3342E}">
      <dgm:prSet/>
      <dgm:spPr/>
      <dgm:t>
        <a:bodyPr/>
        <a:lstStyle/>
        <a:p>
          <a:endParaRPr lang="en-US"/>
        </a:p>
      </dgm:t>
    </dgm:pt>
    <dgm:pt modelId="{360CADA9-BD16-49C4-9947-C0410945E10E}">
      <dgm:prSet/>
      <dgm:spPr/>
      <dgm:t>
        <a:bodyPr/>
        <a:lstStyle/>
        <a:p>
          <a:r>
            <a:rPr lang="en-US" dirty="0">
              <a:latin typeface="Myriad Pro" panose="020B0503030403020204" pitchFamily="34" charset="0"/>
            </a:rPr>
            <a:t>Recognize when a friend, family member, or coworker has a stress injury.</a:t>
          </a:r>
        </a:p>
      </dgm:t>
    </dgm:pt>
    <dgm:pt modelId="{F91CE454-2D47-44ED-891D-D2A0C1845237}" type="parTrans" cxnId="{CFF5BB15-B03D-4B23-8797-96743DE2D1B3}">
      <dgm:prSet/>
      <dgm:spPr/>
      <dgm:t>
        <a:bodyPr/>
        <a:lstStyle/>
        <a:p>
          <a:endParaRPr lang="en-US"/>
        </a:p>
      </dgm:t>
    </dgm:pt>
    <dgm:pt modelId="{9F759D65-DDAC-4525-A184-A5D39FCEF1A4}" type="sibTrans" cxnId="{CFF5BB15-B03D-4B23-8797-96743DE2D1B3}">
      <dgm:prSet/>
      <dgm:spPr/>
      <dgm:t>
        <a:bodyPr/>
        <a:lstStyle/>
        <a:p>
          <a:endParaRPr lang="en-US"/>
        </a:p>
      </dgm:t>
    </dgm:pt>
    <dgm:pt modelId="{430141FA-4EC4-468C-96BA-CCDB0F1FFA35}">
      <dgm:prSet custT="1"/>
      <dgm:spPr/>
      <dgm:t>
        <a:bodyPr/>
        <a:lstStyle/>
        <a:p>
          <a:r>
            <a:rPr lang="en-US" sz="2000" b="1" dirty="0">
              <a:latin typeface="Myriad Pro" panose="020B0503030403020204" pitchFamily="34" charset="0"/>
            </a:rPr>
            <a:t>Act</a:t>
          </a:r>
        </a:p>
      </dgm:t>
    </dgm:pt>
    <dgm:pt modelId="{675D5FDF-730D-435D-B2EF-1DF902A82064}" type="parTrans" cxnId="{0F092AA0-68AA-4F72-B27D-4E2B61DA6D0C}">
      <dgm:prSet/>
      <dgm:spPr/>
      <dgm:t>
        <a:bodyPr/>
        <a:lstStyle/>
        <a:p>
          <a:endParaRPr lang="en-US"/>
        </a:p>
      </dgm:t>
    </dgm:pt>
    <dgm:pt modelId="{90879605-29C7-4FD2-BD81-B40295F11DF4}" type="sibTrans" cxnId="{0F092AA0-68AA-4F72-B27D-4E2B61DA6D0C}">
      <dgm:prSet/>
      <dgm:spPr/>
      <dgm:t>
        <a:bodyPr/>
        <a:lstStyle/>
        <a:p>
          <a:endParaRPr lang="en-US"/>
        </a:p>
      </dgm:t>
    </dgm:pt>
    <dgm:pt modelId="{B211E39A-F6E7-4A43-A27D-D4D085BAB759}">
      <dgm:prSet/>
      <dgm:spPr/>
      <dgm:t>
        <a:bodyPr/>
        <a:lstStyle/>
        <a:p>
          <a:r>
            <a:rPr lang="en-US" dirty="0">
              <a:latin typeface="Myriad Pro" panose="020B0503030403020204" pitchFamily="34" charset="0"/>
            </a:rPr>
            <a:t>Act: If you see something, do or say something:</a:t>
          </a:r>
        </a:p>
      </dgm:t>
    </dgm:pt>
    <dgm:pt modelId="{CF753B24-F838-448C-9C93-301720F04ED7}" type="parTrans" cxnId="{9A91AC37-EFB5-42B2-B5F7-D5A58009D2CB}">
      <dgm:prSet/>
      <dgm:spPr/>
      <dgm:t>
        <a:bodyPr/>
        <a:lstStyle/>
        <a:p>
          <a:endParaRPr lang="en-US"/>
        </a:p>
      </dgm:t>
    </dgm:pt>
    <dgm:pt modelId="{F01BB711-76B9-40F8-A130-C3387CB9A50A}" type="sibTrans" cxnId="{9A91AC37-EFB5-42B2-B5F7-D5A58009D2CB}">
      <dgm:prSet/>
      <dgm:spPr/>
      <dgm:t>
        <a:bodyPr/>
        <a:lstStyle/>
        <a:p>
          <a:endParaRPr lang="en-US"/>
        </a:p>
      </dgm:t>
    </dgm:pt>
    <dgm:pt modelId="{3C322BDE-9DEC-4B96-AC01-D41EBE3992AE}">
      <dgm:prSet/>
      <dgm:spPr/>
      <dgm:t>
        <a:bodyPr/>
        <a:lstStyle/>
        <a:p>
          <a:r>
            <a:rPr lang="en-US" dirty="0">
              <a:latin typeface="Myriad Pro" panose="020B0503030403020204" pitchFamily="34" charset="0"/>
            </a:rPr>
            <a:t>To the distressed person.</a:t>
          </a:r>
        </a:p>
      </dgm:t>
    </dgm:pt>
    <dgm:pt modelId="{1833C54E-8738-4B6D-8A65-B261DE97978F}" type="parTrans" cxnId="{DD1AC791-BFB3-4C12-9CA3-622D196CDA03}">
      <dgm:prSet/>
      <dgm:spPr/>
      <dgm:t>
        <a:bodyPr/>
        <a:lstStyle/>
        <a:p>
          <a:endParaRPr lang="en-US"/>
        </a:p>
      </dgm:t>
    </dgm:pt>
    <dgm:pt modelId="{1BC917AA-68BC-4C25-A76C-C65B5E2ECF30}" type="sibTrans" cxnId="{DD1AC791-BFB3-4C12-9CA3-622D196CDA03}">
      <dgm:prSet/>
      <dgm:spPr/>
      <dgm:t>
        <a:bodyPr/>
        <a:lstStyle/>
        <a:p>
          <a:endParaRPr lang="en-US"/>
        </a:p>
      </dgm:t>
    </dgm:pt>
    <dgm:pt modelId="{89AD7DC8-E073-4022-987F-B775C5421BC6}">
      <dgm:prSet/>
      <dgm:spPr/>
      <dgm:t>
        <a:bodyPr/>
        <a:lstStyle/>
        <a:p>
          <a:r>
            <a:rPr lang="en-US" dirty="0">
              <a:latin typeface="Myriad Pro" panose="020B0503030403020204" pitchFamily="34" charset="0"/>
            </a:rPr>
            <a:t>To a trusted support of the distressed person.</a:t>
          </a:r>
        </a:p>
      </dgm:t>
    </dgm:pt>
    <dgm:pt modelId="{C2AEA0DE-DC1F-4117-B085-E2E7C8F6C67A}" type="parTrans" cxnId="{AED74F7E-EE4D-4194-A5D1-C52D0DEABE7E}">
      <dgm:prSet/>
      <dgm:spPr/>
      <dgm:t>
        <a:bodyPr/>
        <a:lstStyle/>
        <a:p>
          <a:endParaRPr lang="en-US"/>
        </a:p>
      </dgm:t>
    </dgm:pt>
    <dgm:pt modelId="{A4FAA13A-8C1D-4EBE-BB82-843316F9F998}" type="sibTrans" cxnId="{AED74F7E-EE4D-4194-A5D1-C52D0DEABE7E}">
      <dgm:prSet/>
      <dgm:spPr/>
      <dgm:t>
        <a:bodyPr/>
        <a:lstStyle/>
        <a:p>
          <a:endParaRPr lang="en-US"/>
        </a:p>
      </dgm:t>
    </dgm:pt>
    <dgm:pt modelId="{96EF6B47-4D52-478C-9555-ECEA0C751BC3}">
      <dgm:prSet custT="1"/>
      <dgm:spPr/>
      <dgm:t>
        <a:bodyPr/>
        <a:lstStyle/>
        <a:p>
          <a:r>
            <a:rPr lang="en-US" sz="2000" b="1" dirty="0">
              <a:latin typeface="Myriad Pro" panose="020B0503030403020204" pitchFamily="34" charset="0"/>
            </a:rPr>
            <a:t>Know</a:t>
          </a:r>
        </a:p>
      </dgm:t>
    </dgm:pt>
    <dgm:pt modelId="{5EE6F24E-8024-4835-841D-F148FF53E51E}" type="parTrans" cxnId="{E8D0914D-0A04-4800-81C8-1700F2433E84}">
      <dgm:prSet/>
      <dgm:spPr/>
      <dgm:t>
        <a:bodyPr/>
        <a:lstStyle/>
        <a:p>
          <a:endParaRPr lang="en-US"/>
        </a:p>
      </dgm:t>
    </dgm:pt>
    <dgm:pt modelId="{E8111A59-7BC6-4E8D-B478-DEBD0045FA88}" type="sibTrans" cxnId="{E8D0914D-0A04-4800-81C8-1700F2433E84}">
      <dgm:prSet/>
      <dgm:spPr/>
      <dgm:t>
        <a:bodyPr/>
        <a:lstStyle/>
        <a:p>
          <a:endParaRPr lang="en-US"/>
        </a:p>
      </dgm:t>
    </dgm:pt>
    <dgm:pt modelId="{075C8E13-D406-4464-B61A-4AB779B6B943}">
      <dgm:prSet/>
      <dgm:spPr/>
      <dgm:t>
        <a:bodyPr/>
        <a:lstStyle/>
        <a:p>
          <a:r>
            <a:rPr lang="en-US" dirty="0">
              <a:latin typeface="Myriad Pro" panose="020B0503030403020204" pitchFamily="34" charset="0"/>
            </a:rPr>
            <a:t>Know at least two trusted resources you would access or offer to a friend, family member, or coworker in distress.</a:t>
          </a:r>
        </a:p>
      </dgm:t>
    </dgm:pt>
    <dgm:pt modelId="{9C1CB9F7-DD2A-44C3-BC7C-11E60F16E540}" type="parTrans" cxnId="{9AD0A516-91B7-4741-A9F9-21974F3334C7}">
      <dgm:prSet/>
      <dgm:spPr/>
      <dgm:t>
        <a:bodyPr/>
        <a:lstStyle/>
        <a:p>
          <a:endParaRPr lang="en-US"/>
        </a:p>
      </dgm:t>
    </dgm:pt>
    <dgm:pt modelId="{6AF94948-6DA2-4E51-9616-6ADD576A7FA3}" type="sibTrans" cxnId="{9AD0A516-91B7-4741-A9F9-21974F3334C7}">
      <dgm:prSet/>
      <dgm:spPr/>
      <dgm:t>
        <a:bodyPr/>
        <a:lstStyle/>
        <a:p>
          <a:endParaRPr lang="en-US"/>
        </a:p>
      </dgm:t>
    </dgm:pt>
    <dgm:pt modelId="{6AF449A4-568D-484C-8E7F-72ED49AC1FD2}" type="pres">
      <dgm:prSet presAssocID="{81C35D68-B37F-4587-87E5-27B6DB814052}" presName="linear" presStyleCnt="0">
        <dgm:presLayoutVars>
          <dgm:dir/>
          <dgm:animLvl val="lvl"/>
          <dgm:resizeHandles val="exact"/>
        </dgm:presLayoutVars>
      </dgm:prSet>
      <dgm:spPr/>
    </dgm:pt>
    <dgm:pt modelId="{DEB5EB12-A49F-4778-A7AC-9A4660B34073}" type="pres">
      <dgm:prSet presAssocID="{1A5C2FA6-F16B-4382-B163-D78404B0552F}" presName="parentLin" presStyleCnt="0"/>
      <dgm:spPr/>
    </dgm:pt>
    <dgm:pt modelId="{CF63942A-E5E1-4247-81C5-67F09426C8F8}" type="pres">
      <dgm:prSet presAssocID="{1A5C2FA6-F16B-4382-B163-D78404B0552F}" presName="parentLeftMargin" presStyleLbl="node1" presStyleIdx="0" presStyleCnt="3"/>
      <dgm:spPr/>
    </dgm:pt>
    <dgm:pt modelId="{8E523EFE-5572-4113-B122-5082C244296D}" type="pres">
      <dgm:prSet presAssocID="{1A5C2FA6-F16B-4382-B163-D78404B0552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ED93AAF-E3E4-416C-91A0-A5F5D34E59A2}" type="pres">
      <dgm:prSet presAssocID="{1A5C2FA6-F16B-4382-B163-D78404B0552F}" presName="negativeSpace" presStyleCnt="0"/>
      <dgm:spPr/>
    </dgm:pt>
    <dgm:pt modelId="{633765BA-2C98-46FB-A0EF-695CE85223B4}" type="pres">
      <dgm:prSet presAssocID="{1A5C2FA6-F16B-4382-B163-D78404B0552F}" presName="childText" presStyleLbl="conFgAcc1" presStyleIdx="0" presStyleCnt="3">
        <dgm:presLayoutVars>
          <dgm:bulletEnabled val="1"/>
        </dgm:presLayoutVars>
      </dgm:prSet>
      <dgm:spPr/>
    </dgm:pt>
    <dgm:pt modelId="{F547DB38-83E2-4CAD-B519-42E12AA6D1A7}" type="pres">
      <dgm:prSet presAssocID="{3DCFF0C6-41FE-4F60-B74B-B82F642693C6}" presName="spaceBetweenRectangles" presStyleCnt="0"/>
      <dgm:spPr/>
    </dgm:pt>
    <dgm:pt modelId="{BCD22382-30E7-4F80-B118-CACBD4E598D5}" type="pres">
      <dgm:prSet presAssocID="{430141FA-4EC4-468C-96BA-CCDB0F1FFA35}" presName="parentLin" presStyleCnt="0"/>
      <dgm:spPr/>
    </dgm:pt>
    <dgm:pt modelId="{B7D95CB8-BC7B-4A29-909C-CA368E1C2301}" type="pres">
      <dgm:prSet presAssocID="{430141FA-4EC4-468C-96BA-CCDB0F1FFA35}" presName="parentLeftMargin" presStyleLbl="node1" presStyleIdx="0" presStyleCnt="3"/>
      <dgm:spPr/>
    </dgm:pt>
    <dgm:pt modelId="{2628D170-C108-4839-8E6F-8C8C96DE76DF}" type="pres">
      <dgm:prSet presAssocID="{430141FA-4EC4-468C-96BA-CCDB0F1FFA3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7CDB36B-F2A4-4AF9-A9D0-F43665D4803F}" type="pres">
      <dgm:prSet presAssocID="{430141FA-4EC4-468C-96BA-CCDB0F1FFA35}" presName="negativeSpace" presStyleCnt="0"/>
      <dgm:spPr/>
    </dgm:pt>
    <dgm:pt modelId="{EA6EDE8F-C3A5-4DAB-9A3A-192FBABA3B37}" type="pres">
      <dgm:prSet presAssocID="{430141FA-4EC4-468C-96BA-CCDB0F1FFA35}" presName="childText" presStyleLbl="conFgAcc1" presStyleIdx="1" presStyleCnt="3">
        <dgm:presLayoutVars>
          <dgm:bulletEnabled val="1"/>
        </dgm:presLayoutVars>
      </dgm:prSet>
      <dgm:spPr/>
    </dgm:pt>
    <dgm:pt modelId="{2F89ECDD-0103-4AE6-B1FF-FC5CC821D267}" type="pres">
      <dgm:prSet presAssocID="{90879605-29C7-4FD2-BD81-B40295F11DF4}" presName="spaceBetweenRectangles" presStyleCnt="0"/>
      <dgm:spPr/>
    </dgm:pt>
    <dgm:pt modelId="{DBA259A6-7FAC-45AE-973C-259220306EB3}" type="pres">
      <dgm:prSet presAssocID="{96EF6B47-4D52-478C-9555-ECEA0C751BC3}" presName="parentLin" presStyleCnt="0"/>
      <dgm:spPr/>
    </dgm:pt>
    <dgm:pt modelId="{72CA78C6-82EB-4A96-84EB-3B7C01A68A11}" type="pres">
      <dgm:prSet presAssocID="{96EF6B47-4D52-478C-9555-ECEA0C751BC3}" presName="parentLeftMargin" presStyleLbl="node1" presStyleIdx="1" presStyleCnt="3"/>
      <dgm:spPr/>
    </dgm:pt>
    <dgm:pt modelId="{6D41E4E7-550C-4620-AE01-68DBF8ED853B}" type="pres">
      <dgm:prSet presAssocID="{96EF6B47-4D52-478C-9555-ECEA0C751BC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B039466-02B7-446B-A43F-9F8814C9FA7A}" type="pres">
      <dgm:prSet presAssocID="{96EF6B47-4D52-478C-9555-ECEA0C751BC3}" presName="negativeSpace" presStyleCnt="0"/>
      <dgm:spPr/>
    </dgm:pt>
    <dgm:pt modelId="{730F920B-0E59-456E-95FC-9BD1AC2C293D}" type="pres">
      <dgm:prSet presAssocID="{96EF6B47-4D52-478C-9555-ECEA0C751BC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22E6303-DAE7-4EF9-8625-E6F7B865936E}" type="presOf" srcId="{430141FA-4EC4-468C-96BA-CCDB0F1FFA35}" destId="{2628D170-C108-4839-8E6F-8C8C96DE76DF}" srcOrd="1" destOrd="0" presId="urn:microsoft.com/office/officeart/2005/8/layout/list1"/>
    <dgm:cxn modelId="{CFF5BB15-B03D-4B23-8797-96743DE2D1B3}" srcId="{1A5C2FA6-F16B-4382-B163-D78404B0552F}" destId="{360CADA9-BD16-49C4-9947-C0410945E10E}" srcOrd="0" destOrd="0" parTransId="{F91CE454-2D47-44ED-891D-D2A0C1845237}" sibTransId="{9F759D65-DDAC-4525-A184-A5D39FCEF1A4}"/>
    <dgm:cxn modelId="{9AD0A516-91B7-4741-A9F9-21974F3334C7}" srcId="{96EF6B47-4D52-478C-9555-ECEA0C751BC3}" destId="{075C8E13-D406-4464-B61A-4AB779B6B943}" srcOrd="0" destOrd="0" parTransId="{9C1CB9F7-DD2A-44C3-BC7C-11E60F16E540}" sibTransId="{6AF94948-6DA2-4E51-9616-6ADD576A7FA3}"/>
    <dgm:cxn modelId="{5D362C37-9757-4822-A63C-4FB6F52D3922}" type="presOf" srcId="{360CADA9-BD16-49C4-9947-C0410945E10E}" destId="{633765BA-2C98-46FB-A0EF-695CE85223B4}" srcOrd="0" destOrd="0" presId="urn:microsoft.com/office/officeart/2005/8/layout/list1"/>
    <dgm:cxn modelId="{9A91AC37-EFB5-42B2-B5F7-D5A58009D2CB}" srcId="{430141FA-4EC4-468C-96BA-CCDB0F1FFA35}" destId="{B211E39A-F6E7-4A43-A27D-D4D085BAB759}" srcOrd="0" destOrd="0" parTransId="{CF753B24-F838-448C-9C93-301720F04ED7}" sibTransId="{F01BB711-76B9-40F8-A130-C3387CB9A50A}"/>
    <dgm:cxn modelId="{59C51064-5F91-4147-85BF-4EA361C6C1CB}" type="presOf" srcId="{1A5C2FA6-F16B-4382-B163-D78404B0552F}" destId="{CF63942A-E5E1-4247-81C5-67F09426C8F8}" srcOrd="0" destOrd="0" presId="urn:microsoft.com/office/officeart/2005/8/layout/list1"/>
    <dgm:cxn modelId="{E8D0914D-0A04-4800-81C8-1700F2433E84}" srcId="{81C35D68-B37F-4587-87E5-27B6DB814052}" destId="{96EF6B47-4D52-478C-9555-ECEA0C751BC3}" srcOrd="2" destOrd="0" parTransId="{5EE6F24E-8024-4835-841D-F148FF53E51E}" sibTransId="{E8111A59-7BC6-4E8D-B478-DEBD0045FA88}"/>
    <dgm:cxn modelId="{3B6ABA71-3416-467C-A70D-A52BF34D21FB}" type="presOf" srcId="{81C35D68-B37F-4587-87E5-27B6DB814052}" destId="{6AF449A4-568D-484C-8E7F-72ED49AC1FD2}" srcOrd="0" destOrd="0" presId="urn:microsoft.com/office/officeart/2005/8/layout/list1"/>
    <dgm:cxn modelId="{C74F0353-596C-48ED-9E2E-10CCD9C6E4B4}" type="presOf" srcId="{430141FA-4EC4-468C-96BA-CCDB0F1FFA35}" destId="{B7D95CB8-BC7B-4A29-909C-CA368E1C2301}" srcOrd="0" destOrd="0" presId="urn:microsoft.com/office/officeart/2005/8/layout/list1"/>
    <dgm:cxn modelId="{23C0367C-ADFF-4204-9245-100C55F36AE1}" type="presOf" srcId="{96EF6B47-4D52-478C-9555-ECEA0C751BC3}" destId="{6D41E4E7-550C-4620-AE01-68DBF8ED853B}" srcOrd="1" destOrd="0" presId="urn:microsoft.com/office/officeart/2005/8/layout/list1"/>
    <dgm:cxn modelId="{AED74F7E-EE4D-4194-A5D1-C52D0DEABE7E}" srcId="{B211E39A-F6E7-4A43-A27D-D4D085BAB759}" destId="{89AD7DC8-E073-4022-987F-B775C5421BC6}" srcOrd="1" destOrd="0" parTransId="{C2AEA0DE-DC1F-4117-B085-E2E7C8F6C67A}" sibTransId="{A4FAA13A-8C1D-4EBE-BB82-843316F9F998}"/>
    <dgm:cxn modelId="{4E02528A-8BF7-4DA0-9A4F-AF4295A3342E}" srcId="{81C35D68-B37F-4587-87E5-27B6DB814052}" destId="{1A5C2FA6-F16B-4382-B163-D78404B0552F}" srcOrd="0" destOrd="0" parTransId="{9F29BAB9-C6F0-49BF-8CF5-991DAF364142}" sibTransId="{3DCFF0C6-41FE-4F60-B74B-B82F642693C6}"/>
    <dgm:cxn modelId="{39508691-24D7-4A56-8202-D308A6F1DCF1}" type="presOf" srcId="{3C322BDE-9DEC-4B96-AC01-D41EBE3992AE}" destId="{EA6EDE8F-C3A5-4DAB-9A3A-192FBABA3B37}" srcOrd="0" destOrd="1" presId="urn:microsoft.com/office/officeart/2005/8/layout/list1"/>
    <dgm:cxn modelId="{DD1AC791-BFB3-4C12-9CA3-622D196CDA03}" srcId="{B211E39A-F6E7-4A43-A27D-D4D085BAB759}" destId="{3C322BDE-9DEC-4B96-AC01-D41EBE3992AE}" srcOrd="0" destOrd="0" parTransId="{1833C54E-8738-4B6D-8A65-B261DE97978F}" sibTransId="{1BC917AA-68BC-4C25-A76C-C65B5E2ECF30}"/>
    <dgm:cxn modelId="{0F092AA0-68AA-4F72-B27D-4E2B61DA6D0C}" srcId="{81C35D68-B37F-4587-87E5-27B6DB814052}" destId="{430141FA-4EC4-468C-96BA-CCDB0F1FFA35}" srcOrd="1" destOrd="0" parTransId="{675D5FDF-730D-435D-B2EF-1DF902A82064}" sibTransId="{90879605-29C7-4FD2-BD81-B40295F11DF4}"/>
    <dgm:cxn modelId="{0ACEB8B1-3EB0-47DF-A04A-34B1FA38EAE6}" type="presOf" srcId="{96EF6B47-4D52-478C-9555-ECEA0C751BC3}" destId="{72CA78C6-82EB-4A96-84EB-3B7C01A68A11}" srcOrd="0" destOrd="0" presId="urn:microsoft.com/office/officeart/2005/8/layout/list1"/>
    <dgm:cxn modelId="{E778A2C4-7AAC-48AC-AA35-B557E8163DAD}" type="presOf" srcId="{89AD7DC8-E073-4022-987F-B775C5421BC6}" destId="{EA6EDE8F-C3A5-4DAB-9A3A-192FBABA3B37}" srcOrd="0" destOrd="2" presId="urn:microsoft.com/office/officeart/2005/8/layout/list1"/>
    <dgm:cxn modelId="{5EC407E0-4AF0-4CCA-A341-74C51EA5DA1F}" type="presOf" srcId="{1A5C2FA6-F16B-4382-B163-D78404B0552F}" destId="{8E523EFE-5572-4113-B122-5082C244296D}" srcOrd="1" destOrd="0" presId="urn:microsoft.com/office/officeart/2005/8/layout/list1"/>
    <dgm:cxn modelId="{9182B6E3-519B-4CF7-B255-D584266C3C91}" type="presOf" srcId="{075C8E13-D406-4464-B61A-4AB779B6B943}" destId="{730F920B-0E59-456E-95FC-9BD1AC2C293D}" srcOrd="0" destOrd="0" presId="urn:microsoft.com/office/officeart/2005/8/layout/list1"/>
    <dgm:cxn modelId="{49C709F9-C148-4175-844C-971F7541D223}" type="presOf" srcId="{B211E39A-F6E7-4A43-A27D-D4D085BAB759}" destId="{EA6EDE8F-C3A5-4DAB-9A3A-192FBABA3B37}" srcOrd="0" destOrd="0" presId="urn:microsoft.com/office/officeart/2005/8/layout/list1"/>
    <dgm:cxn modelId="{840230ED-B846-4E35-9DBD-8355D9CD15F6}" type="presParOf" srcId="{6AF449A4-568D-484C-8E7F-72ED49AC1FD2}" destId="{DEB5EB12-A49F-4778-A7AC-9A4660B34073}" srcOrd="0" destOrd="0" presId="urn:microsoft.com/office/officeart/2005/8/layout/list1"/>
    <dgm:cxn modelId="{B274F5DE-DE05-420B-8FBC-2D8F592A6D1B}" type="presParOf" srcId="{DEB5EB12-A49F-4778-A7AC-9A4660B34073}" destId="{CF63942A-E5E1-4247-81C5-67F09426C8F8}" srcOrd="0" destOrd="0" presId="urn:microsoft.com/office/officeart/2005/8/layout/list1"/>
    <dgm:cxn modelId="{1D195BE8-FB24-4E3D-9876-49E4E65D491E}" type="presParOf" srcId="{DEB5EB12-A49F-4778-A7AC-9A4660B34073}" destId="{8E523EFE-5572-4113-B122-5082C244296D}" srcOrd="1" destOrd="0" presId="urn:microsoft.com/office/officeart/2005/8/layout/list1"/>
    <dgm:cxn modelId="{FC36708B-7B34-4CCD-9D25-CE726CA242EC}" type="presParOf" srcId="{6AF449A4-568D-484C-8E7F-72ED49AC1FD2}" destId="{AED93AAF-E3E4-416C-91A0-A5F5D34E59A2}" srcOrd="1" destOrd="0" presId="urn:microsoft.com/office/officeart/2005/8/layout/list1"/>
    <dgm:cxn modelId="{F663D956-4640-41D6-8B41-F77CECAF6760}" type="presParOf" srcId="{6AF449A4-568D-484C-8E7F-72ED49AC1FD2}" destId="{633765BA-2C98-46FB-A0EF-695CE85223B4}" srcOrd="2" destOrd="0" presId="urn:microsoft.com/office/officeart/2005/8/layout/list1"/>
    <dgm:cxn modelId="{6EA1993C-3D0C-459D-9776-97B4439E70EF}" type="presParOf" srcId="{6AF449A4-568D-484C-8E7F-72ED49AC1FD2}" destId="{F547DB38-83E2-4CAD-B519-42E12AA6D1A7}" srcOrd="3" destOrd="0" presId="urn:microsoft.com/office/officeart/2005/8/layout/list1"/>
    <dgm:cxn modelId="{A25B100B-987B-49B2-BD8F-23C5447AD4AA}" type="presParOf" srcId="{6AF449A4-568D-484C-8E7F-72ED49AC1FD2}" destId="{BCD22382-30E7-4F80-B118-CACBD4E598D5}" srcOrd="4" destOrd="0" presId="urn:microsoft.com/office/officeart/2005/8/layout/list1"/>
    <dgm:cxn modelId="{A80DF996-64B6-470F-BC3D-7A1E3040BF48}" type="presParOf" srcId="{BCD22382-30E7-4F80-B118-CACBD4E598D5}" destId="{B7D95CB8-BC7B-4A29-909C-CA368E1C2301}" srcOrd="0" destOrd="0" presId="urn:microsoft.com/office/officeart/2005/8/layout/list1"/>
    <dgm:cxn modelId="{E40C16D6-EBAE-4B1E-9A3F-B4EBB007D4E0}" type="presParOf" srcId="{BCD22382-30E7-4F80-B118-CACBD4E598D5}" destId="{2628D170-C108-4839-8E6F-8C8C96DE76DF}" srcOrd="1" destOrd="0" presId="urn:microsoft.com/office/officeart/2005/8/layout/list1"/>
    <dgm:cxn modelId="{F44AD8A8-63C3-4588-AE6D-DBEF4A7B1FDF}" type="presParOf" srcId="{6AF449A4-568D-484C-8E7F-72ED49AC1FD2}" destId="{27CDB36B-F2A4-4AF9-A9D0-F43665D4803F}" srcOrd="5" destOrd="0" presId="urn:microsoft.com/office/officeart/2005/8/layout/list1"/>
    <dgm:cxn modelId="{1F54A182-99DD-4B21-869A-B7FAF47DE16E}" type="presParOf" srcId="{6AF449A4-568D-484C-8E7F-72ED49AC1FD2}" destId="{EA6EDE8F-C3A5-4DAB-9A3A-192FBABA3B37}" srcOrd="6" destOrd="0" presId="urn:microsoft.com/office/officeart/2005/8/layout/list1"/>
    <dgm:cxn modelId="{E7EB51CE-73D4-48E9-B950-8FF4A9990906}" type="presParOf" srcId="{6AF449A4-568D-484C-8E7F-72ED49AC1FD2}" destId="{2F89ECDD-0103-4AE6-B1FF-FC5CC821D267}" srcOrd="7" destOrd="0" presId="urn:microsoft.com/office/officeart/2005/8/layout/list1"/>
    <dgm:cxn modelId="{DCC874A4-0050-4DD8-8FC7-4CEFCB0D5CDE}" type="presParOf" srcId="{6AF449A4-568D-484C-8E7F-72ED49AC1FD2}" destId="{DBA259A6-7FAC-45AE-973C-259220306EB3}" srcOrd="8" destOrd="0" presId="urn:microsoft.com/office/officeart/2005/8/layout/list1"/>
    <dgm:cxn modelId="{BDC854FB-0F2A-4FBD-8186-9A964B7839A4}" type="presParOf" srcId="{DBA259A6-7FAC-45AE-973C-259220306EB3}" destId="{72CA78C6-82EB-4A96-84EB-3B7C01A68A11}" srcOrd="0" destOrd="0" presId="urn:microsoft.com/office/officeart/2005/8/layout/list1"/>
    <dgm:cxn modelId="{E2F1D9A6-4EDE-474C-8BE2-1052C635669F}" type="presParOf" srcId="{DBA259A6-7FAC-45AE-973C-259220306EB3}" destId="{6D41E4E7-550C-4620-AE01-68DBF8ED853B}" srcOrd="1" destOrd="0" presId="urn:microsoft.com/office/officeart/2005/8/layout/list1"/>
    <dgm:cxn modelId="{373D5FE9-7E54-45A6-B7DC-17CA62285228}" type="presParOf" srcId="{6AF449A4-568D-484C-8E7F-72ED49AC1FD2}" destId="{3B039466-02B7-446B-A43F-9F8814C9FA7A}" srcOrd="9" destOrd="0" presId="urn:microsoft.com/office/officeart/2005/8/layout/list1"/>
    <dgm:cxn modelId="{4EE3BE19-6289-4712-A376-BFE77AC38C86}" type="presParOf" srcId="{6AF449A4-568D-484C-8E7F-72ED49AC1FD2}" destId="{730F920B-0E59-456E-95FC-9BD1AC2C293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98F1F-2035-4B46-A198-FC6FDDCF4934}">
      <dsp:nvSpPr>
        <dsp:cNvPr id="0" name=""/>
        <dsp:cNvSpPr/>
      </dsp:nvSpPr>
      <dsp:spPr>
        <a:xfrm>
          <a:off x="2310" y="607739"/>
          <a:ext cx="1833041" cy="1099824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Prevention and treatment across the lifespan </a:t>
          </a:r>
        </a:p>
      </dsp:txBody>
      <dsp:txXfrm>
        <a:off x="2310" y="607739"/>
        <a:ext cx="1833041" cy="1099824"/>
      </dsp:txXfrm>
    </dsp:sp>
    <dsp:sp modelId="{EA8ABD67-C6F7-4127-8FB5-4C019EE6B844}">
      <dsp:nvSpPr>
        <dsp:cNvPr id="0" name=""/>
        <dsp:cNvSpPr/>
      </dsp:nvSpPr>
      <dsp:spPr>
        <a:xfrm>
          <a:off x="2019554" y="612645"/>
          <a:ext cx="1833041" cy="1089376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Children, youth, and families  </a:t>
          </a:r>
        </a:p>
      </dsp:txBody>
      <dsp:txXfrm>
        <a:off x="2019554" y="612645"/>
        <a:ext cx="1833041" cy="1089376"/>
      </dsp:txXfrm>
    </dsp:sp>
    <dsp:sp modelId="{641869E3-C34A-4C4A-BB6E-5E1DD9A57227}">
      <dsp:nvSpPr>
        <dsp:cNvPr id="0" name=""/>
        <dsp:cNvSpPr/>
      </dsp:nvSpPr>
      <dsp:spPr>
        <a:xfrm>
          <a:off x="4035002" y="607739"/>
          <a:ext cx="1833041" cy="1099824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Suicide prevention</a:t>
          </a:r>
        </a:p>
      </dsp:txBody>
      <dsp:txXfrm>
        <a:off x="4035002" y="607739"/>
        <a:ext cx="1833041" cy="1099824"/>
      </dsp:txXfrm>
    </dsp:sp>
    <dsp:sp modelId="{03228A34-C691-4631-A885-4ABD2166EAE8}">
      <dsp:nvSpPr>
        <dsp:cNvPr id="0" name=""/>
        <dsp:cNvSpPr/>
      </dsp:nvSpPr>
      <dsp:spPr>
        <a:xfrm>
          <a:off x="6051347" y="607739"/>
          <a:ext cx="1833041" cy="1099824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Building Ohio’s behavioral health workforce</a:t>
          </a:r>
        </a:p>
      </dsp:txBody>
      <dsp:txXfrm>
        <a:off x="6051347" y="607739"/>
        <a:ext cx="1833041" cy="1099824"/>
      </dsp:txXfrm>
    </dsp:sp>
    <dsp:sp modelId="{E76EC5E2-750C-4EC4-AA29-969C7A04D1A5}">
      <dsp:nvSpPr>
        <dsp:cNvPr id="0" name=""/>
        <dsp:cNvSpPr/>
      </dsp:nvSpPr>
      <dsp:spPr>
        <a:xfrm>
          <a:off x="2310" y="1890869"/>
          <a:ext cx="1833041" cy="1099824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Quality care in integrated settings</a:t>
          </a:r>
        </a:p>
      </dsp:txBody>
      <dsp:txXfrm>
        <a:off x="2310" y="1890869"/>
        <a:ext cx="1833041" cy="1099824"/>
      </dsp:txXfrm>
    </dsp:sp>
    <dsp:sp modelId="{386FE3D1-F628-4FED-AFC5-9B759D739005}">
      <dsp:nvSpPr>
        <dsp:cNvPr id="0" name=""/>
        <dsp:cNvSpPr/>
      </dsp:nvSpPr>
      <dsp:spPr>
        <a:xfrm>
          <a:off x="2018656" y="1890869"/>
          <a:ext cx="1833041" cy="1099824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Helping adults with SPMI thrive in communities</a:t>
          </a:r>
        </a:p>
      </dsp:txBody>
      <dsp:txXfrm>
        <a:off x="2018656" y="1890869"/>
        <a:ext cx="1833041" cy="1099824"/>
      </dsp:txXfrm>
    </dsp:sp>
    <dsp:sp modelId="{6C0D8AD4-B3D1-47C2-B2B9-26A75720EAE8}">
      <dsp:nvSpPr>
        <dsp:cNvPr id="0" name=""/>
        <dsp:cNvSpPr/>
      </dsp:nvSpPr>
      <dsp:spPr>
        <a:xfrm>
          <a:off x="4035002" y="1890869"/>
          <a:ext cx="1833041" cy="1099824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Preventing overdose deaths</a:t>
          </a:r>
        </a:p>
      </dsp:txBody>
      <dsp:txXfrm>
        <a:off x="4035002" y="1890869"/>
        <a:ext cx="1833041" cy="1099824"/>
      </dsp:txXfrm>
    </dsp:sp>
    <dsp:sp modelId="{B4AFA6AB-C75A-4009-9656-5F85EF94492A}">
      <dsp:nvSpPr>
        <dsp:cNvPr id="0" name=""/>
        <dsp:cNvSpPr/>
      </dsp:nvSpPr>
      <dsp:spPr>
        <a:xfrm>
          <a:off x="6051347" y="1890869"/>
          <a:ext cx="1833041" cy="109982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Long-term responses and support</a:t>
          </a:r>
        </a:p>
      </dsp:txBody>
      <dsp:txXfrm>
        <a:off x="6051347" y="1890869"/>
        <a:ext cx="1833041" cy="1099824"/>
      </dsp:txXfrm>
    </dsp:sp>
    <dsp:sp modelId="{4E53FA7E-27DF-454A-92B1-A37EC85F1EDC}">
      <dsp:nvSpPr>
        <dsp:cNvPr id="0" name=""/>
        <dsp:cNvSpPr/>
      </dsp:nvSpPr>
      <dsp:spPr>
        <a:xfrm>
          <a:off x="2310" y="3173998"/>
          <a:ext cx="1833041" cy="1099824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Delivering excellent care in our state psychiatric hospitals</a:t>
          </a:r>
        </a:p>
      </dsp:txBody>
      <dsp:txXfrm>
        <a:off x="2310" y="3173998"/>
        <a:ext cx="1833041" cy="1099824"/>
      </dsp:txXfrm>
    </dsp:sp>
    <dsp:sp modelId="{2DE7B8EA-A719-4190-B89F-1670BDF6F499}">
      <dsp:nvSpPr>
        <dsp:cNvPr id="0" name=""/>
        <dsp:cNvSpPr/>
      </dsp:nvSpPr>
      <dsp:spPr>
        <a:xfrm>
          <a:off x="2018656" y="3173998"/>
          <a:ext cx="1833041" cy="1099824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Transferring research into practice to support communities</a:t>
          </a:r>
        </a:p>
      </dsp:txBody>
      <dsp:txXfrm>
        <a:off x="2018656" y="3173998"/>
        <a:ext cx="1833041" cy="1099824"/>
      </dsp:txXfrm>
    </dsp:sp>
    <dsp:sp modelId="{E9483381-5417-44CA-B84F-F70D5D681BAD}">
      <dsp:nvSpPr>
        <dsp:cNvPr id="0" name=""/>
        <dsp:cNvSpPr/>
      </dsp:nvSpPr>
      <dsp:spPr>
        <a:xfrm>
          <a:off x="4035002" y="3173998"/>
          <a:ext cx="1833041" cy="109982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Ensuring safe and quality care in Ohio’s behavioral health system</a:t>
          </a:r>
        </a:p>
      </dsp:txBody>
      <dsp:txXfrm>
        <a:off x="4035002" y="3173998"/>
        <a:ext cx="1833041" cy="1099824"/>
      </dsp:txXfrm>
    </dsp:sp>
    <dsp:sp modelId="{C67361D2-0A60-43BE-9284-B7092102145C}">
      <dsp:nvSpPr>
        <dsp:cNvPr id="0" name=""/>
        <dsp:cNvSpPr/>
      </dsp:nvSpPr>
      <dsp:spPr>
        <a:xfrm>
          <a:off x="6051347" y="3173998"/>
          <a:ext cx="1833041" cy="1099824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Better meeting the needs of Multisystem Youth</a:t>
          </a:r>
        </a:p>
      </dsp:txBody>
      <dsp:txXfrm>
        <a:off x="6051347" y="3173998"/>
        <a:ext cx="1833041" cy="1099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98F1F-2035-4B46-A198-FC6FDDCF4934}">
      <dsp:nvSpPr>
        <dsp:cNvPr id="0" name=""/>
        <dsp:cNvSpPr/>
      </dsp:nvSpPr>
      <dsp:spPr>
        <a:xfrm>
          <a:off x="2310" y="607739"/>
          <a:ext cx="1833041" cy="1099824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Prevention and treatment across the lifespan </a:t>
          </a:r>
        </a:p>
      </dsp:txBody>
      <dsp:txXfrm>
        <a:off x="2310" y="607739"/>
        <a:ext cx="1833041" cy="1099824"/>
      </dsp:txXfrm>
    </dsp:sp>
    <dsp:sp modelId="{EA8ABD67-C6F7-4127-8FB5-4C019EE6B844}">
      <dsp:nvSpPr>
        <dsp:cNvPr id="0" name=""/>
        <dsp:cNvSpPr/>
      </dsp:nvSpPr>
      <dsp:spPr>
        <a:xfrm>
          <a:off x="2019554" y="612645"/>
          <a:ext cx="1833041" cy="1089376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Children, youth, and families  </a:t>
          </a:r>
        </a:p>
      </dsp:txBody>
      <dsp:txXfrm>
        <a:off x="2019554" y="612645"/>
        <a:ext cx="1833041" cy="1089376"/>
      </dsp:txXfrm>
    </dsp:sp>
    <dsp:sp modelId="{641869E3-C34A-4C4A-BB6E-5E1DD9A57227}">
      <dsp:nvSpPr>
        <dsp:cNvPr id="0" name=""/>
        <dsp:cNvSpPr/>
      </dsp:nvSpPr>
      <dsp:spPr>
        <a:xfrm>
          <a:off x="4035002" y="607739"/>
          <a:ext cx="1833041" cy="1099824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Suicide prevention</a:t>
          </a:r>
        </a:p>
      </dsp:txBody>
      <dsp:txXfrm>
        <a:off x="4035002" y="607739"/>
        <a:ext cx="1833041" cy="1099824"/>
      </dsp:txXfrm>
    </dsp:sp>
    <dsp:sp modelId="{03228A34-C691-4631-A885-4ABD2166EAE8}">
      <dsp:nvSpPr>
        <dsp:cNvPr id="0" name=""/>
        <dsp:cNvSpPr/>
      </dsp:nvSpPr>
      <dsp:spPr>
        <a:xfrm>
          <a:off x="6051347" y="607739"/>
          <a:ext cx="1833041" cy="1099824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Building Ohio’s behavioral health workforce</a:t>
          </a:r>
        </a:p>
      </dsp:txBody>
      <dsp:txXfrm>
        <a:off x="6051347" y="607739"/>
        <a:ext cx="1833041" cy="1099824"/>
      </dsp:txXfrm>
    </dsp:sp>
    <dsp:sp modelId="{E76EC5E2-750C-4EC4-AA29-969C7A04D1A5}">
      <dsp:nvSpPr>
        <dsp:cNvPr id="0" name=""/>
        <dsp:cNvSpPr/>
      </dsp:nvSpPr>
      <dsp:spPr>
        <a:xfrm>
          <a:off x="2310" y="1890869"/>
          <a:ext cx="1833041" cy="1099824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Quality care in integrated settings</a:t>
          </a:r>
        </a:p>
      </dsp:txBody>
      <dsp:txXfrm>
        <a:off x="2310" y="1890869"/>
        <a:ext cx="1833041" cy="1099824"/>
      </dsp:txXfrm>
    </dsp:sp>
    <dsp:sp modelId="{386FE3D1-F628-4FED-AFC5-9B759D739005}">
      <dsp:nvSpPr>
        <dsp:cNvPr id="0" name=""/>
        <dsp:cNvSpPr/>
      </dsp:nvSpPr>
      <dsp:spPr>
        <a:xfrm>
          <a:off x="2018656" y="1890869"/>
          <a:ext cx="1833041" cy="1099824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Helping adults with SPMI thrive in communities</a:t>
          </a:r>
        </a:p>
      </dsp:txBody>
      <dsp:txXfrm>
        <a:off x="2018656" y="1890869"/>
        <a:ext cx="1833041" cy="1099824"/>
      </dsp:txXfrm>
    </dsp:sp>
    <dsp:sp modelId="{6C0D8AD4-B3D1-47C2-B2B9-26A75720EAE8}">
      <dsp:nvSpPr>
        <dsp:cNvPr id="0" name=""/>
        <dsp:cNvSpPr/>
      </dsp:nvSpPr>
      <dsp:spPr>
        <a:xfrm>
          <a:off x="4035002" y="1890869"/>
          <a:ext cx="1833041" cy="1099824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Preventing overdose deaths</a:t>
          </a:r>
        </a:p>
      </dsp:txBody>
      <dsp:txXfrm>
        <a:off x="4035002" y="1890869"/>
        <a:ext cx="1833041" cy="1099824"/>
      </dsp:txXfrm>
    </dsp:sp>
    <dsp:sp modelId="{B4AFA6AB-C75A-4009-9656-5F85EF94492A}">
      <dsp:nvSpPr>
        <dsp:cNvPr id="0" name=""/>
        <dsp:cNvSpPr/>
      </dsp:nvSpPr>
      <dsp:spPr>
        <a:xfrm>
          <a:off x="6051347" y="1890869"/>
          <a:ext cx="1833041" cy="109982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Long-term responses and support</a:t>
          </a:r>
        </a:p>
      </dsp:txBody>
      <dsp:txXfrm>
        <a:off x="6051347" y="1890869"/>
        <a:ext cx="1833041" cy="1099824"/>
      </dsp:txXfrm>
    </dsp:sp>
    <dsp:sp modelId="{4E53FA7E-27DF-454A-92B1-A37EC85F1EDC}">
      <dsp:nvSpPr>
        <dsp:cNvPr id="0" name=""/>
        <dsp:cNvSpPr/>
      </dsp:nvSpPr>
      <dsp:spPr>
        <a:xfrm>
          <a:off x="2310" y="3173998"/>
          <a:ext cx="1833041" cy="1099824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Delivering excellent care in our state psychiatric hospitals</a:t>
          </a:r>
        </a:p>
      </dsp:txBody>
      <dsp:txXfrm>
        <a:off x="2310" y="3173998"/>
        <a:ext cx="1833041" cy="1099824"/>
      </dsp:txXfrm>
    </dsp:sp>
    <dsp:sp modelId="{2DE7B8EA-A719-4190-B89F-1670BDF6F499}">
      <dsp:nvSpPr>
        <dsp:cNvPr id="0" name=""/>
        <dsp:cNvSpPr/>
      </dsp:nvSpPr>
      <dsp:spPr>
        <a:xfrm>
          <a:off x="2018656" y="3173998"/>
          <a:ext cx="1833041" cy="1099824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Transferring research into practice to support communities</a:t>
          </a:r>
        </a:p>
      </dsp:txBody>
      <dsp:txXfrm>
        <a:off x="2018656" y="3173998"/>
        <a:ext cx="1833041" cy="1099824"/>
      </dsp:txXfrm>
    </dsp:sp>
    <dsp:sp modelId="{E9483381-5417-44CA-B84F-F70D5D681BAD}">
      <dsp:nvSpPr>
        <dsp:cNvPr id="0" name=""/>
        <dsp:cNvSpPr/>
      </dsp:nvSpPr>
      <dsp:spPr>
        <a:xfrm>
          <a:off x="4035002" y="3173998"/>
          <a:ext cx="1833041" cy="109982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Ensuring safe and quality care in Ohio’s behavioral health system</a:t>
          </a:r>
        </a:p>
      </dsp:txBody>
      <dsp:txXfrm>
        <a:off x="4035002" y="3173998"/>
        <a:ext cx="1833041" cy="1099824"/>
      </dsp:txXfrm>
    </dsp:sp>
    <dsp:sp modelId="{C67361D2-0A60-43BE-9284-B7092102145C}">
      <dsp:nvSpPr>
        <dsp:cNvPr id="0" name=""/>
        <dsp:cNvSpPr/>
      </dsp:nvSpPr>
      <dsp:spPr>
        <a:xfrm>
          <a:off x="6051347" y="3173998"/>
          <a:ext cx="1833041" cy="1099824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Better meeting the needs of Multisystem Youth</a:t>
          </a:r>
        </a:p>
      </dsp:txBody>
      <dsp:txXfrm>
        <a:off x="6051347" y="3173998"/>
        <a:ext cx="1833041" cy="10998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A6AC1-1795-4C65-9AB6-B5E6E2196D13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Myriad Pro  "/>
            </a:rPr>
            <a:t>Rent/Security Deposits, Hotel Stays, Utilities, Furniture, Damages</a:t>
          </a:r>
        </a:p>
      </dsp:txBody>
      <dsp:txXfrm>
        <a:off x="582645" y="1178"/>
        <a:ext cx="2174490" cy="1304694"/>
      </dsp:txXfrm>
    </dsp:sp>
    <dsp:sp modelId="{EE0FD604-B1B9-4C31-9CFF-8CA28148DE03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5">
            <a:hueOff val="83796"/>
            <a:satOff val="-1636"/>
            <a:lumOff val="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Myriad Pro  "/>
            </a:rPr>
            <a:t>Bus passes, gas cards</a:t>
          </a:r>
        </a:p>
      </dsp:txBody>
      <dsp:txXfrm>
        <a:off x="2974584" y="1178"/>
        <a:ext cx="2174490" cy="1304694"/>
      </dsp:txXfrm>
    </dsp:sp>
    <dsp:sp modelId="{C7690A5F-190D-466E-8652-1F971D314915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5">
            <a:hueOff val="167593"/>
            <a:satOff val="-3272"/>
            <a:lumOff val="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Myriad Pro  "/>
            </a:rPr>
            <a:t>Assessments, specialized services, case management,  co-pays, activities</a:t>
          </a:r>
        </a:p>
      </dsp:txBody>
      <dsp:txXfrm>
        <a:off x="5366524" y="1178"/>
        <a:ext cx="2174490" cy="1304694"/>
      </dsp:txXfrm>
    </dsp:sp>
    <dsp:sp modelId="{EF1F223F-6BC8-4F68-9DE4-E736A6502F65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5">
            <a:hueOff val="251389"/>
            <a:satOff val="-4908"/>
            <a:lumOff val="1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Myriad Pro  "/>
            </a:rPr>
            <a:t>Short-term Childcare</a:t>
          </a:r>
          <a:r>
            <a:rPr lang="en-US" sz="1600" kern="1200">
              <a:latin typeface="Myriad Pro  "/>
            </a:rPr>
            <a:t> </a:t>
          </a:r>
        </a:p>
      </dsp:txBody>
      <dsp:txXfrm>
        <a:off x="7758464" y="1178"/>
        <a:ext cx="2174490" cy="1304694"/>
      </dsp:txXfrm>
    </dsp:sp>
    <dsp:sp modelId="{7BC8C21B-4C21-43F6-910B-2BF340353EA3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5">
            <a:hueOff val="335186"/>
            <a:satOff val="-6544"/>
            <a:lumOff val="1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Myriad Pro  "/>
            </a:rPr>
            <a:t>Medication alerts, medications/ monitoring, specialized services</a:t>
          </a:r>
        </a:p>
      </dsp:txBody>
      <dsp:txXfrm>
        <a:off x="582645" y="1523321"/>
        <a:ext cx="2174490" cy="1304694"/>
      </dsp:txXfrm>
    </dsp:sp>
    <dsp:sp modelId="{020915AC-F338-4EDC-864C-06D6858FCBF4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5">
            <a:hueOff val="418982"/>
            <a:satOff val="-8180"/>
            <a:lumOff val="1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Myriad Pro  "/>
            </a:rPr>
            <a:t>Fees to obtain ID, birth certificate/ SS cards</a:t>
          </a:r>
        </a:p>
      </dsp:txBody>
      <dsp:txXfrm>
        <a:off x="2974584" y="1523321"/>
        <a:ext cx="2174490" cy="1304694"/>
      </dsp:txXfrm>
    </dsp:sp>
    <dsp:sp modelId="{168A5F26-1970-4F7D-96F3-92339EF14F30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5">
            <a:hueOff val="502779"/>
            <a:satOff val="-9816"/>
            <a:lumOff val="2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Myriad Pro  "/>
            </a:rPr>
            <a:t>Materials needed for work, job training, GED, certifications, licensures</a:t>
          </a:r>
        </a:p>
      </dsp:txBody>
      <dsp:txXfrm>
        <a:off x="5366524" y="1523321"/>
        <a:ext cx="2174490" cy="1304694"/>
      </dsp:txXfrm>
    </dsp:sp>
    <dsp:sp modelId="{B04091F8-0EC6-43B7-87E8-0B5AD40040EB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5">
            <a:hueOff val="586575"/>
            <a:satOff val="-11452"/>
            <a:lumOff val="2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Myriad Pro  "/>
            </a:rPr>
            <a:t>Parenting classes, life skills</a:t>
          </a:r>
        </a:p>
      </dsp:txBody>
      <dsp:txXfrm>
        <a:off x="7758464" y="1523321"/>
        <a:ext cx="2174490" cy="1304694"/>
      </dsp:txXfrm>
    </dsp:sp>
    <dsp:sp modelId="{630FD387-ACD0-44C7-9F9A-BC22FCDC739A}">
      <dsp:nvSpPr>
        <dsp:cNvPr id="0" name=""/>
        <dsp:cNvSpPr/>
      </dsp:nvSpPr>
      <dsp:spPr>
        <a:xfrm>
          <a:off x="582645" y="3045465"/>
          <a:ext cx="2174490" cy="1304694"/>
        </a:xfrm>
        <a:prstGeom prst="rect">
          <a:avLst/>
        </a:prstGeom>
        <a:solidFill>
          <a:schemeClr val="accent5">
            <a:hueOff val="670372"/>
            <a:satOff val="-13088"/>
            <a:lumOff val="2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Myriad Pro  "/>
            </a:rPr>
            <a:t>Guardianship Fees</a:t>
          </a:r>
        </a:p>
      </dsp:txBody>
      <dsp:txXfrm>
        <a:off x="582645" y="3045465"/>
        <a:ext cx="2174490" cy="1304694"/>
      </dsp:txXfrm>
    </dsp:sp>
    <dsp:sp modelId="{CDACBD09-F622-455D-AACB-F6391AA64E21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5">
            <a:hueOff val="754168"/>
            <a:satOff val="-14724"/>
            <a:lumOff val="3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Myriad Pro  "/>
            </a:rPr>
            <a:t>Food, Clothing, Cleaning, Hygiene, Pre-paid phone and minutes</a:t>
          </a:r>
        </a:p>
      </dsp:txBody>
      <dsp:txXfrm>
        <a:off x="2974584" y="3045465"/>
        <a:ext cx="2174490" cy="1304694"/>
      </dsp:txXfrm>
    </dsp:sp>
    <dsp:sp modelId="{1240D42D-EF19-44F0-8ABF-B64A1ACE1FA2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5">
            <a:hueOff val="837965"/>
            <a:satOff val="-16360"/>
            <a:lumOff val="3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Myriad Pro  "/>
            </a:rPr>
            <a:t>Provider staff for MSA project</a:t>
          </a:r>
        </a:p>
      </dsp:txBody>
      <dsp:txXfrm>
        <a:off x="5366524" y="3045465"/>
        <a:ext cx="2174490" cy="1304694"/>
      </dsp:txXfrm>
    </dsp:sp>
    <dsp:sp modelId="{F25CFD4F-C1EA-4167-98A5-BC3B9D739480}">
      <dsp:nvSpPr>
        <dsp:cNvPr id="0" name=""/>
        <dsp:cNvSpPr/>
      </dsp:nvSpPr>
      <dsp:spPr>
        <a:xfrm>
          <a:off x="7758464" y="3045465"/>
          <a:ext cx="2174490" cy="1304694"/>
        </a:xfrm>
        <a:prstGeom prst="rect">
          <a:avLst/>
        </a:prstGeom>
        <a:solidFill>
          <a:schemeClr val="accent5">
            <a:hueOff val="921761"/>
            <a:satOff val="-17996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Myriad Pro  "/>
            </a:rPr>
            <a:t>Landlord Incentives</a:t>
          </a:r>
        </a:p>
      </dsp:txBody>
      <dsp:txXfrm>
        <a:off x="7758464" y="3045465"/>
        <a:ext cx="2174490" cy="1304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A921B-2F88-5A42-873E-6B1BD60BFF02}">
      <dsp:nvSpPr>
        <dsp:cNvPr id="0" name=""/>
        <dsp:cNvSpPr/>
      </dsp:nvSpPr>
      <dsp:spPr>
        <a:xfrm>
          <a:off x="0" y="2967"/>
          <a:ext cx="7259184" cy="6320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B8B66-02B6-084D-B76A-40BA56FB5218}">
      <dsp:nvSpPr>
        <dsp:cNvPr id="0" name=""/>
        <dsp:cNvSpPr/>
      </dsp:nvSpPr>
      <dsp:spPr>
        <a:xfrm>
          <a:off x="191192" y="145176"/>
          <a:ext cx="347623" cy="347623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D6D0F-B3A2-5F4D-861C-CE8FA7D7EA39}">
      <dsp:nvSpPr>
        <dsp:cNvPr id="0" name=""/>
        <dsp:cNvSpPr/>
      </dsp:nvSpPr>
      <dsp:spPr>
        <a:xfrm>
          <a:off x="730009" y="2967"/>
          <a:ext cx="6529174" cy="632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91" tIns="66891" rIns="66891" bIns="6689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yriad Pro" panose="020B0503030403020204" pitchFamily="34" charset="0"/>
            </a:rPr>
            <a:t>A framework to improve recovery from stress reactions.</a:t>
          </a:r>
        </a:p>
      </dsp:txBody>
      <dsp:txXfrm>
        <a:off x="730009" y="2967"/>
        <a:ext cx="6529174" cy="632042"/>
      </dsp:txXfrm>
    </dsp:sp>
    <dsp:sp modelId="{C298EA94-07C5-43F7-B468-5EBFED557843}">
      <dsp:nvSpPr>
        <dsp:cNvPr id="0" name=""/>
        <dsp:cNvSpPr/>
      </dsp:nvSpPr>
      <dsp:spPr>
        <a:xfrm>
          <a:off x="0" y="793020"/>
          <a:ext cx="7259184" cy="6320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F9EB1-41F5-44D1-AAD6-5DB3B0ABCA90}">
      <dsp:nvSpPr>
        <dsp:cNvPr id="0" name=""/>
        <dsp:cNvSpPr/>
      </dsp:nvSpPr>
      <dsp:spPr>
        <a:xfrm>
          <a:off x="191192" y="935230"/>
          <a:ext cx="347623" cy="3476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A28FE-510C-4D36-B12A-65F11D11A358}">
      <dsp:nvSpPr>
        <dsp:cNvPr id="0" name=""/>
        <dsp:cNvSpPr/>
      </dsp:nvSpPr>
      <dsp:spPr>
        <a:xfrm>
          <a:off x="730009" y="793020"/>
          <a:ext cx="6529174" cy="632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91" tIns="66891" rIns="66891" bIns="6689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yriad Pro" panose="020B0503030403020204" pitchFamily="34" charset="0"/>
            </a:rPr>
            <a:t>Helps foster longevity in the job.</a:t>
          </a:r>
        </a:p>
      </dsp:txBody>
      <dsp:txXfrm>
        <a:off x="730009" y="793020"/>
        <a:ext cx="6529174" cy="632042"/>
      </dsp:txXfrm>
    </dsp:sp>
    <dsp:sp modelId="{41B2071C-BBFD-4C16-8E4E-FE8C103800B6}">
      <dsp:nvSpPr>
        <dsp:cNvPr id="0" name=""/>
        <dsp:cNvSpPr/>
      </dsp:nvSpPr>
      <dsp:spPr>
        <a:xfrm>
          <a:off x="0" y="1583074"/>
          <a:ext cx="7259184" cy="6320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FB844-F719-407C-BCAD-E81D96E6AC74}">
      <dsp:nvSpPr>
        <dsp:cNvPr id="0" name=""/>
        <dsp:cNvSpPr/>
      </dsp:nvSpPr>
      <dsp:spPr>
        <a:xfrm>
          <a:off x="191192" y="1725284"/>
          <a:ext cx="347623" cy="3476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54AA9E-2952-4DA4-A4A3-5648FDC5C79F}">
      <dsp:nvSpPr>
        <dsp:cNvPr id="0" name=""/>
        <dsp:cNvSpPr/>
      </dsp:nvSpPr>
      <dsp:spPr>
        <a:xfrm>
          <a:off x="730009" y="1583074"/>
          <a:ext cx="6529174" cy="632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91" tIns="66891" rIns="66891" bIns="6689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yriad Pro" panose="020B0503030403020204" pitchFamily="34" charset="0"/>
            </a:rPr>
            <a:t>Reduces stigma by changing culture.</a:t>
          </a:r>
        </a:p>
      </dsp:txBody>
      <dsp:txXfrm>
        <a:off x="730009" y="1583074"/>
        <a:ext cx="6529174" cy="632042"/>
      </dsp:txXfrm>
    </dsp:sp>
    <dsp:sp modelId="{C300446D-9718-4D43-8F20-501665572F2E}">
      <dsp:nvSpPr>
        <dsp:cNvPr id="0" name=""/>
        <dsp:cNvSpPr/>
      </dsp:nvSpPr>
      <dsp:spPr>
        <a:xfrm>
          <a:off x="0" y="2373128"/>
          <a:ext cx="7259184" cy="6320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914FC-5513-6B42-A6A4-44033B232C23}">
      <dsp:nvSpPr>
        <dsp:cNvPr id="0" name=""/>
        <dsp:cNvSpPr/>
      </dsp:nvSpPr>
      <dsp:spPr>
        <a:xfrm>
          <a:off x="191192" y="2515337"/>
          <a:ext cx="347623" cy="347623"/>
        </a:xfrm>
        <a:prstGeom prst="rect">
          <a:avLst/>
        </a:prstGeom>
        <a:noFill/>
        <a:ln w="12700" cap="flat" cmpd="sng" algn="ctr">
          <a:solidFill>
            <a:srgbClr val="0070C0">
              <a:alpha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7A3A6-B673-3C44-9904-655A712E81F1}">
      <dsp:nvSpPr>
        <dsp:cNvPr id="0" name=""/>
        <dsp:cNvSpPr/>
      </dsp:nvSpPr>
      <dsp:spPr>
        <a:xfrm>
          <a:off x="730009" y="2373128"/>
          <a:ext cx="6529174" cy="632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91" tIns="66891" rIns="66891" bIns="6689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yriad Pro" panose="020B0503030403020204" pitchFamily="34" charset="0"/>
            </a:rPr>
            <a:t>Creates a common language to address stress.</a:t>
          </a:r>
        </a:p>
      </dsp:txBody>
      <dsp:txXfrm>
        <a:off x="730009" y="2373128"/>
        <a:ext cx="6529174" cy="632042"/>
      </dsp:txXfrm>
    </dsp:sp>
    <dsp:sp modelId="{1B3CF45A-9134-FA4F-8F54-26E709D70A51}">
      <dsp:nvSpPr>
        <dsp:cNvPr id="0" name=""/>
        <dsp:cNvSpPr/>
      </dsp:nvSpPr>
      <dsp:spPr>
        <a:xfrm>
          <a:off x="0" y="3163181"/>
          <a:ext cx="7259184" cy="6320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B8F24-D282-5241-9E02-61ED90DED6C0}">
      <dsp:nvSpPr>
        <dsp:cNvPr id="0" name=""/>
        <dsp:cNvSpPr/>
      </dsp:nvSpPr>
      <dsp:spPr>
        <a:xfrm>
          <a:off x="191192" y="3305391"/>
          <a:ext cx="347623" cy="347623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2458FC-DB4B-F34C-B671-13BAF3DE37AA}">
      <dsp:nvSpPr>
        <dsp:cNvPr id="0" name=""/>
        <dsp:cNvSpPr/>
      </dsp:nvSpPr>
      <dsp:spPr>
        <a:xfrm>
          <a:off x="730009" y="3163181"/>
          <a:ext cx="6529174" cy="632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891" tIns="66891" rIns="66891" bIns="66891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yriad Pro" panose="020B0503030403020204" pitchFamily="34" charset="0"/>
            </a:rPr>
            <a:t>Addresses stress reactions before they create problems. </a:t>
          </a:r>
        </a:p>
      </dsp:txBody>
      <dsp:txXfrm>
        <a:off x="730009" y="3163181"/>
        <a:ext cx="6529174" cy="6320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765BA-2C98-46FB-A0EF-695CE85223B4}">
      <dsp:nvSpPr>
        <dsp:cNvPr id="0" name=""/>
        <dsp:cNvSpPr/>
      </dsp:nvSpPr>
      <dsp:spPr>
        <a:xfrm>
          <a:off x="0" y="308416"/>
          <a:ext cx="9781563" cy="779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9158" tIns="374904" rIns="75915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Myriad Pro" panose="020B0503030403020204" pitchFamily="34" charset="0"/>
            </a:rPr>
            <a:t>Recognize when a friend, family member, or coworker has a stress injury.</a:t>
          </a:r>
        </a:p>
      </dsp:txBody>
      <dsp:txXfrm>
        <a:off x="0" y="308416"/>
        <a:ext cx="9781563" cy="779625"/>
      </dsp:txXfrm>
    </dsp:sp>
    <dsp:sp modelId="{8E523EFE-5572-4113-B122-5082C244296D}">
      <dsp:nvSpPr>
        <dsp:cNvPr id="0" name=""/>
        <dsp:cNvSpPr/>
      </dsp:nvSpPr>
      <dsp:spPr>
        <a:xfrm>
          <a:off x="489078" y="42736"/>
          <a:ext cx="6847094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8804" tIns="0" rIns="25880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Myriad Pro" panose="020B0503030403020204" pitchFamily="34" charset="0"/>
            </a:rPr>
            <a:t>Recognize</a:t>
          </a:r>
        </a:p>
      </dsp:txBody>
      <dsp:txXfrm>
        <a:off x="515017" y="68675"/>
        <a:ext cx="6795216" cy="479482"/>
      </dsp:txXfrm>
    </dsp:sp>
    <dsp:sp modelId="{EA6EDE8F-C3A5-4DAB-9A3A-192FBABA3B37}">
      <dsp:nvSpPr>
        <dsp:cNvPr id="0" name=""/>
        <dsp:cNvSpPr/>
      </dsp:nvSpPr>
      <dsp:spPr>
        <a:xfrm>
          <a:off x="0" y="1450921"/>
          <a:ext cx="9781563" cy="141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9158" tIns="374904" rIns="75915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Myriad Pro" panose="020B0503030403020204" pitchFamily="34" charset="0"/>
            </a:rPr>
            <a:t>Act: If you see something, do or say something: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Myriad Pro" panose="020B0503030403020204" pitchFamily="34" charset="0"/>
            </a:rPr>
            <a:t>To the distressed person.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Myriad Pro" panose="020B0503030403020204" pitchFamily="34" charset="0"/>
            </a:rPr>
            <a:t>To a trusted support of the distressed person.</a:t>
          </a:r>
        </a:p>
      </dsp:txBody>
      <dsp:txXfrm>
        <a:off x="0" y="1450921"/>
        <a:ext cx="9781563" cy="1417500"/>
      </dsp:txXfrm>
    </dsp:sp>
    <dsp:sp modelId="{2628D170-C108-4839-8E6F-8C8C96DE76DF}">
      <dsp:nvSpPr>
        <dsp:cNvPr id="0" name=""/>
        <dsp:cNvSpPr/>
      </dsp:nvSpPr>
      <dsp:spPr>
        <a:xfrm>
          <a:off x="489078" y="1185241"/>
          <a:ext cx="6847094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8804" tIns="0" rIns="25880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Myriad Pro" panose="020B0503030403020204" pitchFamily="34" charset="0"/>
            </a:rPr>
            <a:t>Act</a:t>
          </a:r>
        </a:p>
      </dsp:txBody>
      <dsp:txXfrm>
        <a:off x="515017" y="1211180"/>
        <a:ext cx="6795216" cy="479482"/>
      </dsp:txXfrm>
    </dsp:sp>
    <dsp:sp modelId="{730F920B-0E59-456E-95FC-9BD1AC2C293D}">
      <dsp:nvSpPr>
        <dsp:cNvPr id="0" name=""/>
        <dsp:cNvSpPr/>
      </dsp:nvSpPr>
      <dsp:spPr>
        <a:xfrm>
          <a:off x="0" y="3231301"/>
          <a:ext cx="9781563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9158" tIns="374904" rIns="75915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Myriad Pro" panose="020B0503030403020204" pitchFamily="34" charset="0"/>
            </a:rPr>
            <a:t>Know at least two trusted resources you would access or offer to a friend, family member, or coworker in distress.</a:t>
          </a:r>
        </a:p>
      </dsp:txBody>
      <dsp:txXfrm>
        <a:off x="0" y="3231301"/>
        <a:ext cx="9781563" cy="1077300"/>
      </dsp:txXfrm>
    </dsp:sp>
    <dsp:sp modelId="{6D41E4E7-550C-4620-AE01-68DBF8ED853B}">
      <dsp:nvSpPr>
        <dsp:cNvPr id="0" name=""/>
        <dsp:cNvSpPr/>
      </dsp:nvSpPr>
      <dsp:spPr>
        <a:xfrm>
          <a:off x="489078" y="2965621"/>
          <a:ext cx="6847094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8804" tIns="0" rIns="25880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Myriad Pro" panose="020B0503030403020204" pitchFamily="34" charset="0"/>
            </a:rPr>
            <a:t>Know</a:t>
          </a:r>
        </a:p>
      </dsp:txBody>
      <dsp:txXfrm>
        <a:off x="515017" y="2991560"/>
        <a:ext cx="6795216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ABC4BE1-E825-4AFA-B105-9703659CC6C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C03C4F6-CBD6-4EE8-BFC9-6038562B5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57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96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BD643-9598-4DBA-8D82-478FD39114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8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BD643-9598-4DBA-8D82-478FD39114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06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20811-2959-44C0-A332-E10C2CAE26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37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20811-2959-44C0-A332-E10C2CAE26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52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39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11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20811-2959-44C0-A332-E10C2CAE26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06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42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28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56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0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cap="all" baseline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67983-0554-49FB-A026-AE004DEE32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99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44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00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30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03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32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66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4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5000"/>
              </a:lnSpc>
              <a:buFont typeface="Symbol" panose="05050102010706020507" pitchFamily="18" charset="2"/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064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038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Georgia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298" eaLnBrk="0" hangingPunct="0">
              <a:defRPr sz="2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51728" indent="-289126" defTabSz="949298" eaLnBrk="0" hangingPunct="0">
              <a:defRPr sz="2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56504" indent="-231301" defTabSz="949298" eaLnBrk="0" hangingPunct="0">
              <a:defRPr sz="2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19107" indent="-231301" defTabSz="949298" eaLnBrk="0" hangingPunct="0">
              <a:defRPr sz="2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81709" indent="-231301" defTabSz="949298" eaLnBrk="0" hangingPunct="0">
              <a:defRPr sz="2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44310" indent="-231301" defTabSz="949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3006913" indent="-231301" defTabSz="949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69515" indent="-231301" defTabSz="949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932118" indent="-231301" defTabSz="94929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C897CB6E-6D7F-A849-9C01-C4799FB80366}" type="slidenum">
              <a:rPr lang="en-US" sz="900"/>
              <a:pPr eaLnBrk="1" hangingPunct="1"/>
              <a:t>29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13409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67983-0554-49FB-A026-AE004DEE32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15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>
            <a:normAutofit/>
          </a:bodyPr>
          <a:lstStyle/>
          <a:p>
            <a:endParaRPr lang="en-US" sz="1600" kern="1200" dirty="0">
              <a:solidFill>
                <a:schemeClr val="tx1"/>
              </a:solidFill>
              <a:effectLst/>
              <a:latin typeface="Georgia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0B02F-1CD2-1649-9341-A475007AE7C5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SFA Briefing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78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0DDA8-C3E2-42B0-BA9B-552324AD0C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127" charset="0"/>
                <a:ea typeface="ＭＳ Ｐゴシック" pitchFamily="127" charset="-128"/>
                <a:cs typeface="ＭＳ Ｐゴシック" pitchFamily="127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27" charset="0"/>
              <a:ea typeface="ＭＳ Ｐゴシック" pitchFamily="127" charset="-128"/>
              <a:cs typeface="ＭＳ Ｐゴシック" pitchFamily="127" charset="-128"/>
            </a:endParaRPr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6815" y="8687110"/>
            <a:ext cx="2971185" cy="45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 anchor="b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BF74F9-49DD-4C98-BA9A-F60BD7D61E3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157" y="4400550"/>
            <a:ext cx="5486400" cy="3600450"/>
          </a:xfrm>
        </p:spPr>
        <p:txBody>
          <a:bodyPr>
            <a:normAutofit fontScale="47500" lnSpcReduction="20000"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084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6200" y="36513"/>
            <a:ext cx="1916113" cy="1079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0931" y="775180"/>
            <a:ext cx="5913120" cy="8245251"/>
          </a:xfrm>
        </p:spPr>
        <p:txBody>
          <a:bodyPr>
            <a:normAutofit fontScale="92500" lnSpcReduction="20000"/>
          </a:bodyPr>
          <a:lstStyle/>
          <a:p>
            <a:endParaRPr lang="en-US" sz="1200" kern="1200" dirty="0">
              <a:solidFill>
                <a:schemeClr val="tx1"/>
              </a:solidFill>
              <a:effectLst/>
              <a:latin typeface="Georgia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46C24-2EE4-1E49-9882-40474BC6D99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dirty="0"/>
              <a:t>SFA Brief</a:t>
            </a:r>
          </a:p>
        </p:txBody>
      </p:sp>
    </p:spTree>
    <p:extLst>
      <p:ext uri="{BB962C8B-B14F-4D97-AF65-F5344CB8AC3E}">
        <p14:creationId xmlns:p14="http://schemas.microsoft.com/office/powerpoint/2010/main" val="3118228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161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9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26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cap="all" baseline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67983-0554-49FB-A026-AE004DEE32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22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67983-0554-49FB-A026-AE004DEE32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7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51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67983-0554-49FB-A026-AE004DEE32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18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Numbers updated as of August 2022.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83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3C4F6-CBD6-4EE8-BFC9-6038562B57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2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mha.ohio.gov/" TargetMode="External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hyperlink" Target="http://mha.ohio.gov/" TargetMode="External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C21A-0E93-4AA7-87AF-DCA89521F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092857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Myriad Pro Light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500BF6-470D-495E-B433-77BBEFD19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yriad Pro Light" panose="020B06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C7F32-17A0-48BC-B364-BBB872FC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F9-11CD-43BD-8FBA-1F5D20F3BC4F}" type="datetimeFigureOut">
              <a:rPr lang="en-US" smtClean="0"/>
              <a:t>11/15/2022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A1901-E521-4917-BEE3-6993F21A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576C6-4113-43C0-BCCF-8B118B31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97CAE-993D-4A67-A315-CA4011EEB43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EDB31-07E6-47A6-A94C-65CE7A9111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33"/>
            <a:ext cx="12192001" cy="21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AA4E6D-32D3-46E8-9133-50704DFA0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56" y="6181922"/>
            <a:ext cx="6867144" cy="67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7C602-44D3-4189-BE68-A67CB53C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9F9F8-47E5-44CE-B643-C13FFB98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1F5B4-64C6-44F2-B5E4-2E1FB81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5F4CC-54FE-4269-AF79-3FB91557C6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3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93DEEA-439F-44D3-9FC9-F18D3BB0FF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56" y="6181344"/>
            <a:ext cx="6867144" cy="67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7C602-44D3-4189-BE68-A67CB53C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9F9F8-47E5-44CE-B643-C13FFB98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1F5B4-64C6-44F2-B5E4-2E1FB81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5F4CC-54FE-4269-AF79-3FB91557C6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9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347B1D-B4F8-418D-A4AE-A5C541EA4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9" b="9850"/>
          <a:stretch/>
        </p:blipFill>
        <p:spPr>
          <a:xfrm>
            <a:off x="-6350" y="1"/>
            <a:ext cx="12192000" cy="198674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67F893-04CB-47E1-B53F-59897DFF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yriad Pro Light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774B6-BCBE-460A-AB59-689DCB61E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yriad Pro Light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7FC3E-C58E-49CA-B9BB-923E5C10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FF99F5-8051-4C7E-AFD4-E97446D038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38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874CF-3CC7-4127-A2EE-BDC5F9E1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835D-5B43-4CEB-845B-C27D874EE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22685-7AF0-44B3-9FA6-B7D3D0C8D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60B04-5AA6-402F-A043-A1A5654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EA332-B800-4C0D-BEA2-5BD6B3B3C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255D8F33-C6C3-4098-A0B8-2F523DCE0053}"/>
              </a:ext>
            </a:extLst>
          </p:cNvPr>
          <p:cNvSpPr/>
          <p:nvPr userDrawn="1"/>
        </p:nvSpPr>
        <p:spPr>
          <a:xfrm>
            <a:off x="10715105" y="5312453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925C7CA-4241-4AD1-B954-FF26C7260457}"/>
              </a:ext>
            </a:extLst>
          </p:cNvPr>
          <p:cNvSpPr/>
          <p:nvPr userDrawn="1"/>
        </p:nvSpPr>
        <p:spPr>
          <a:xfrm rot="16200000">
            <a:off x="10680779" y="-34326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5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874CF-3CC7-4127-A2EE-BDC5F9E1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835D-5B43-4CEB-845B-C27D874EE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22685-7AF0-44B3-9FA6-B7D3D0C8D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60B04-5AA6-402F-A043-A1A5654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EA332-B800-4C0D-BEA2-5BD6B3B3C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CA7AAE5-2132-405F-9386-59F0C2A44EEC}"/>
              </a:ext>
            </a:extLst>
          </p:cNvPr>
          <p:cNvSpPr/>
          <p:nvPr userDrawn="1"/>
        </p:nvSpPr>
        <p:spPr>
          <a:xfrm>
            <a:off x="10715105" y="5312453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D2EFB70-D4A3-4FA0-BA2D-22E8F368646F}"/>
              </a:ext>
            </a:extLst>
          </p:cNvPr>
          <p:cNvSpPr/>
          <p:nvPr userDrawn="1"/>
        </p:nvSpPr>
        <p:spPr>
          <a:xfrm rot="16200000">
            <a:off x="10680779" y="-34326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202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874CF-3CC7-4127-A2EE-BDC5F9E1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835D-5B43-4CEB-845B-C27D874EE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22685-7AF0-44B3-9FA6-B7D3D0C8D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60B04-5AA6-402F-A043-A1A5654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EA332-B800-4C0D-BEA2-5BD6B3B3C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4CAA191-BB04-4DD7-A078-8F741C54DB5A}"/>
              </a:ext>
            </a:extLst>
          </p:cNvPr>
          <p:cNvSpPr/>
          <p:nvPr userDrawn="1"/>
        </p:nvSpPr>
        <p:spPr>
          <a:xfrm>
            <a:off x="10715105" y="5312453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BFB3265-D484-41ED-805E-A59BBE00C5F8}"/>
              </a:ext>
            </a:extLst>
          </p:cNvPr>
          <p:cNvSpPr/>
          <p:nvPr userDrawn="1"/>
        </p:nvSpPr>
        <p:spPr>
          <a:xfrm rot="16200000">
            <a:off x="10680779" y="-34326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71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874CF-3CC7-4127-A2EE-BDC5F9E1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835D-5B43-4CEB-845B-C27D874EE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22685-7AF0-44B3-9FA6-B7D3D0C8D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60B04-5AA6-402F-A043-A1A5654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EA332-B800-4C0D-BEA2-5BD6B3B3C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6B4C542-16DE-4743-BB94-7DD3A9A0129E}"/>
              </a:ext>
            </a:extLst>
          </p:cNvPr>
          <p:cNvSpPr/>
          <p:nvPr userDrawn="1"/>
        </p:nvSpPr>
        <p:spPr>
          <a:xfrm>
            <a:off x="10715105" y="5312453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882C2C-ED2B-451A-ACCB-7C8D3E3EE8D1}"/>
              </a:ext>
            </a:extLst>
          </p:cNvPr>
          <p:cNvSpPr/>
          <p:nvPr userDrawn="1"/>
        </p:nvSpPr>
        <p:spPr>
          <a:xfrm rot="16200000">
            <a:off x="10680779" y="-34326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46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874CF-3CC7-4127-A2EE-BDC5F9E1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835D-5B43-4CEB-845B-C27D874EE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22685-7AF0-44B3-9FA6-B7D3D0C8D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60B04-5AA6-402F-A043-A1A5654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EA332-B800-4C0D-BEA2-5BD6B3B3C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DED2223-0FF7-42D2-B20E-36482BFFE000}"/>
              </a:ext>
            </a:extLst>
          </p:cNvPr>
          <p:cNvSpPr/>
          <p:nvPr userDrawn="1"/>
        </p:nvSpPr>
        <p:spPr>
          <a:xfrm>
            <a:off x="10715105" y="5311221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09B6192-F629-41D5-B7D4-4BD78D6D21DC}"/>
              </a:ext>
            </a:extLst>
          </p:cNvPr>
          <p:cNvSpPr/>
          <p:nvPr userDrawn="1"/>
        </p:nvSpPr>
        <p:spPr>
          <a:xfrm rot="16200000">
            <a:off x="10680779" y="-34326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20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849F-0F5B-4B04-90FE-F6D76AD7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DE356-0B08-4F67-9A5A-BE3D170C7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A59EC-B04F-42F5-B075-05A4233B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6D103-6C94-423F-B848-5583D7A4C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FC2F1-ED52-41F6-973D-1DCF94BB9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416A8-2831-4979-AE02-5D423D26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63FD3-0ADC-4165-8DD1-E9003DECD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4D6E03-1908-485D-A65B-90369E11A6F4}"/>
              </a:ext>
            </a:extLst>
          </p:cNvPr>
          <p:cNvSpPr/>
          <p:nvPr userDrawn="1"/>
        </p:nvSpPr>
        <p:spPr>
          <a:xfrm>
            <a:off x="11530012" y="0"/>
            <a:ext cx="6619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1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849F-0F5B-4B04-90FE-F6D76AD7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DE356-0B08-4F67-9A5A-BE3D170C7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A59EC-B04F-42F5-B075-05A4233B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6D103-6C94-423F-B848-5583D7A4C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FC2F1-ED52-41F6-973D-1DCF94BB9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416A8-2831-4979-AE02-5D423D26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63FD3-0ADC-4165-8DD1-E9003DECD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2B0DB8-896E-4D1C-9F4C-B63CFF922E86}"/>
              </a:ext>
            </a:extLst>
          </p:cNvPr>
          <p:cNvSpPr/>
          <p:nvPr userDrawn="1"/>
        </p:nvSpPr>
        <p:spPr>
          <a:xfrm>
            <a:off x="11530012" y="0"/>
            <a:ext cx="6619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1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FB0BFF11-F3C5-497C-9FCA-3545C9DFD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41" y="0"/>
            <a:ext cx="10355175" cy="64461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EBDC20-AA8F-4FEC-907E-80EA2F4B8A4A}"/>
              </a:ext>
            </a:extLst>
          </p:cNvPr>
          <p:cNvSpPr/>
          <p:nvPr userDrawn="1"/>
        </p:nvSpPr>
        <p:spPr>
          <a:xfrm>
            <a:off x="-2" y="2821657"/>
            <a:ext cx="12192000" cy="10546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Myriad Pro Light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8C21A-0E93-4AA7-87AF-DCA89521F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825469"/>
            <a:ext cx="9144000" cy="1054699"/>
          </a:xfrm>
        </p:spPr>
        <p:txBody>
          <a:bodyPr anchor="b">
            <a:normAutofit/>
          </a:bodyPr>
          <a:lstStyle>
            <a:lvl1pPr algn="ctr">
              <a:defRPr sz="5400">
                <a:latin typeface="Myriad Pro Light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C7F32-17A0-48BC-B364-BBB872FC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7998" y="6036101"/>
            <a:ext cx="1057473" cy="365125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2BB80FF9-11CD-43BD-8FBA-1F5D20F3BC4F}" type="datetimeFigureOut">
              <a:rPr lang="en-US" smtClean="0"/>
              <a:pPr/>
              <a:t>11/15/2022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CBEC67-FDC8-49B1-944D-793041045A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85647-8215-4E0E-9C85-8EA294F9D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2" t="79235" r="8546" b="3878"/>
          <a:stretch/>
        </p:blipFill>
        <p:spPr>
          <a:xfrm>
            <a:off x="1384956" y="6036100"/>
            <a:ext cx="179678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38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849F-0F5B-4B04-90FE-F6D76AD7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DE356-0B08-4F67-9A5A-BE3D170C7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A59EC-B04F-42F5-B075-05A4233B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6D103-6C94-423F-B848-5583D7A4C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FC2F1-ED52-41F6-973D-1DCF94BB9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416A8-2831-4979-AE02-5D423D26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63FD3-0ADC-4165-8DD1-E9003DECD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4D6E03-1908-485D-A65B-90369E11A6F4}"/>
              </a:ext>
            </a:extLst>
          </p:cNvPr>
          <p:cNvSpPr/>
          <p:nvPr userDrawn="1"/>
        </p:nvSpPr>
        <p:spPr>
          <a:xfrm>
            <a:off x="11530012" y="0"/>
            <a:ext cx="6619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19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849F-0F5B-4B04-90FE-F6D76AD7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DE356-0B08-4F67-9A5A-BE3D170C7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A59EC-B04F-42F5-B075-05A4233B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6D103-6C94-423F-B848-5583D7A4C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FC2F1-ED52-41F6-973D-1DCF94BB9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416A8-2831-4979-AE02-5D423D26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63FD3-0ADC-4165-8DD1-E9003DECD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4D6E03-1908-485D-A65B-90369E11A6F4}"/>
              </a:ext>
            </a:extLst>
          </p:cNvPr>
          <p:cNvSpPr/>
          <p:nvPr userDrawn="1"/>
        </p:nvSpPr>
        <p:spPr>
          <a:xfrm>
            <a:off x="11530012" y="0"/>
            <a:ext cx="6619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849F-0F5B-4B04-90FE-F6D76AD7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DE356-0B08-4F67-9A5A-BE3D170C7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A59EC-B04F-42F5-B075-05A4233B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6D103-6C94-423F-B848-5583D7A4C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FC2F1-ED52-41F6-973D-1DCF94BB9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416A8-2831-4979-AE02-5D423D26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63FD3-0ADC-4165-8DD1-E9003DECD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4D6E03-1908-485D-A65B-90369E11A6F4}"/>
              </a:ext>
            </a:extLst>
          </p:cNvPr>
          <p:cNvSpPr/>
          <p:nvPr userDrawn="1"/>
        </p:nvSpPr>
        <p:spPr>
          <a:xfrm>
            <a:off x="11530013" y="0"/>
            <a:ext cx="6619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83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289654-EC87-4DEB-A278-B256E401773F}"/>
              </a:ext>
            </a:extLst>
          </p:cNvPr>
          <p:cNvSpPr/>
          <p:nvPr userDrawn="1"/>
        </p:nvSpPr>
        <p:spPr>
          <a:xfrm>
            <a:off x="10446589" y="5096174"/>
            <a:ext cx="2106283" cy="2106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78ED2F-0DB2-4AD2-8693-32BF18C8F0B9}"/>
              </a:ext>
            </a:extLst>
          </p:cNvPr>
          <p:cNvSpPr/>
          <p:nvPr userDrawn="1"/>
        </p:nvSpPr>
        <p:spPr>
          <a:xfrm rot="2850584">
            <a:off x="8777897" y="3453800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E7D5B-9F0E-4999-B3CB-BA9F1F77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5F164-B8F1-4E3B-972D-565278897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615D1-0BEA-41E7-AB3D-7825C1A9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6F7E82-8DF3-4DA6-8229-6B47319FA62C}"/>
              </a:ext>
            </a:extLst>
          </p:cNvPr>
          <p:cNvGrpSpPr/>
          <p:nvPr userDrawn="1"/>
        </p:nvGrpSpPr>
        <p:grpSpPr>
          <a:xfrm rot="16200000">
            <a:off x="8766612" y="-362779"/>
            <a:ext cx="3761742" cy="3761890"/>
            <a:chOff x="6336443" y="1602063"/>
            <a:chExt cx="3761742" cy="376189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C9B04B-834F-40CB-B00C-0818A8872C28}"/>
                </a:ext>
              </a:extLst>
            </p:cNvPr>
            <p:cNvSpPr/>
            <p:nvPr userDrawn="1"/>
          </p:nvSpPr>
          <p:spPr>
            <a:xfrm>
              <a:off x="7991902" y="3257670"/>
              <a:ext cx="2106283" cy="21062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yriad Pro Light" panose="020B0603030403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F763FF7-E171-4E14-A91D-E3B5BD4F49CF}"/>
                </a:ext>
              </a:extLst>
            </p:cNvPr>
            <p:cNvSpPr/>
            <p:nvPr userDrawn="1"/>
          </p:nvSpPr>
          <p:spPr>
            <a:xfrm rot="2850584">
              <a:off x="6323210" y="1615296"/>
              <a:ext cx="3425927" cy="33994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yriad Pro Light" panose="020B06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095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289654-EC87-4DEB-A278-B256E401773F}"/>
              </a:ext>
            </a:extLst>
          </p:cNvPr>
          <p:cNvSpPr/>
          <p:nvPr userDrawn="1"/>
        </p:nvSpPr>
        <p:spPr>
          <a:xfrm>
            <a:off x="10446589" y="5096174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78ED2F-0DB2-4AD2-8693-32BF18C8F0B9}"/>
              </a:ext>
            </a:extLst>
          </p:cNvPr>
          <p:cNvSpPr/>
          <p:nvPr userDrawn="1"/>
        </p:nvSpPr>
        <p:spPr>
          <a:xfrm rot="2850584">
            <a:off x="8777897" y="3453800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E7D5B-9F0E-4999-B3CB-BA9F1F77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5F164-B8F1-4E3B-972D-565278897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615D1-0BEA-41E7-AB3D-7825C1A9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C9B04B-834F-40CB-B00C-0818A8872C28}"/>
              </a:ext>
            </a:extLst>
          </p:cNvPr>
          <p:cNvSpPr/>
          <p:nvPr userDrawn="1"/>
        </p:nvSpPr>
        <p:spPr>
          <a:xfrm rot="16200000">
            <a:off x="10422145" y="-362705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763FF7-E171-4E14-A91D-E3B5BD4F49CF}"/>
              </a:ext>
            </a:extLst>
          </p:cNvPr>
          <p:cNvSpPr/>
          <p:nvPr userDrawn="1"/>
        </p:nvSpPr>
        <p:spPr>
          <a:xfrm rot="19050584">
            <a:off x="8766539" y="-425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7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289654-EC87-4DEB-A278-B256E401773F}"/>
              </a:ext>
            </a:extLst>
          </p:cNvPr>
          <p:cNvSpPr/>
          <p:nvPr userDrawn="1"/>
        </p:nvSpPr>
        <p:spPr>
          <a:xfrm>
            <a:off x="10446589" y="5096174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78ED2F-0DB2-4AD2-8693-32BF18C8F0B9}"/>
              </a:ext>
            </a:extLst>
          </p:cNvPr>
          <p:cNvSpPr/>
          <p:nvPr userDrawn="1"/>
        </p:nvSpPr>
        <p:spPr>
          <a:xfrm rot="2850584">
            <a:off x="8777897" y="3453800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E7D5B-9F0E-4999-B3CB-BA9F1F77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5F164-B8F1-4E3B-972D-565278897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615D1-0BEA-41E7-AB3D-7825C1A9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C9B04B-834F-40CB-B00C-0818A8872C28}"/>
              </a:ext>
            </a:extLst>
          </p:cNvPr>
          <p:cNvSpPr/>
          <p:nvPr userDrawn="1"/>
        </p:nvSpPr>
        <p:spPr>
          <a:xfrm rot="16200000">
            <a:off x="10422145" y="-362705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763FF7-E171-4E14-A91D-E3B5BD4F49CF}"/>
              </a:ext>
            </a:extLst>
          </p:cNvPr>
          <p:cNvSpPr/>
          <p:nvPr userDrawn="1"/>
        </p:nvSpPr>
        <p:spPr>
          <a:xfrm rot="19050584">
            <a:off x="8766539" y="-425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08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289654-EC87-4DEB-A278-B256E401773F}"/>
              </a:ext>
            </a:extLst>
          </p:cNvPr>
          <p:cNvSpPr/>
          <p:nvPr userDrawn="1"/>
        </p:nvSpPr>
        <p:spPr>
          <a:xfrm>
            <a:off x="10446589" y="5096174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78ED2F-0DB2-4AD2-8693-32BF18C8F0B9}"/>
              </a:ext>
            </a:extLst>
          </p:cNvPr>
          <p:cNvSpPr/>
          <p:nvPr userDrawn="1"/>
        </p:nvSpPr>
        <p:spPr>
          <a:xfrm rot="2850584">
            <a:off x="8777897" y="3453800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E7D5B-9F0E-4999-B3CB-BA9F1F77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5F164-B8F1-4E3B-972D-565278897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615D1-0BEA-41E7-AB3D-7825C1A9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C9B04B-834F-40CB-B00C-0818A8872C28}"/>
              </a:ext>
            </a:extLst>
          </p:cNvPr>
          <p:cNvSpPr/>
          <p:nvPr userDrawn="1"/>
        </p:nvSpPr>
        <p:spPr>
          <a:xfrm rot="16200000">
            <a:off x="10422145" y="-362705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763FF7-E171-4E14-A91D-E3B5BD4F49CF}"/>
              </a:ext>
            </a:extLst>
          </p:cNvPr>
          <p:cNvSpPr/>
          <p:nvPr userDrawn="1"/>
        </p:nvSpPr>
        <p:spPr>
          <a:xfrm rot="19050584">
            <a:off x="8766539" y="-425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60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289654-EC87-4DEB-A278-B256E401773F}"/>
              </a:ext>
            </a:extLst>
          </p:cNvPr>
          <p:cNvSpPr/>
          <p:nvPr userDrawn="1"/>
        </p:nvSpPr>
        <p:spPr>
          <a:xfrm>
            <a:off x="10446589" y="5096174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78ED2F-0DB2-4AD2-8693-32BF18C8F0B9}"/>
              </a:ext>
            </a:extLst>
          </p:cNvPr>
          <p:cNvSpPr/>
          <p:nvPr userDrawn="1"/>
        </p:nvSpPr>
        <p:spPr>
          <a:xfrm rot="2850584">
            <a:off x="8777897" y="3453800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E7D5B-9F0E-4999-B3CB-BA9F1F77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5F164-B8F1-4E3B-972D-565278897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615D1-0BEA-41E7-AB3D-7825C1A9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C9B04B-834F-40CB-B00C-0818A8872C28}"/>
              </a:ext>
            </a:extLst>
          </p:cNvPr>
          <p:cNvSpPr/>
          <p:nvPr userDrawn="1"/>
        </p:nvSpPr>
        <p:spPr>
          <a:xfrm rot="16200000">
            <a:off x="10422145" y="-362705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763FF7-E171-4E14-A91D-E3B5BD4F49CF}"/>
              </a:ext>
            </a:extLst>
          </p:cNvPr>
          <p:cNvSpPr/>
          <p:nvPr userDrawn="1"/>
        </p:nvSpPr>
        <p:spPr>
          <a:xfrm rot="19050584">
            <a:off x="8766539" y="-425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97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BC0F-F20F-4F36-83D8-CCE249A5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74EB-4D78-466F-BA34-76B95E8F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yriad Pro Light" panose="020B0603030403020204" pitchFamily="34" charset="0"/>
              </a:defRPr>
            </a:lvl1pPr>
            <a:lvl2pPr>
              <a:defRPr sz="2800">
                <a:latin typeface="Myriad Pro Light" panose="020B0603030403020204" pitchFamily="34" charset="0"/>
              </a:defRPr>
            </a:lvl2pPr>
            <a:lvl3pPr>
              <a:defRPr sz="2400">
                <a:latin typeface="Myriad Pro Light" panose="020B0603030403020204" pitchFamily="34" charset="0"/>
              </a:defRPr>
            </a:lvl3pPr>
            <a:lvl4pPr>
              <a:defRPr sz="2000">
                <a:latin typeface="Myriad Pro Light" panose="020B0603030403020204" pitchFamily="34" charset="0"/>
              </a:defRPr>
            </a:lvl4pPr>
            <a:lvl5pPr>
              <a:defRPr sz="2000">
                <a:latin typeface="Myriad Pro Light" panose="020B06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351E2-EE94-4E12-BE9F-A600F6270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C1AE7-ED99-419D-A7F1-F045FF2F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9466B-CE7F-49D4-A9B3-3F2B76163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9" name="Diamond 18">
            <a:extLst>
              <a:ext uri="{FF2B5EF4-FFF2-40B4-BE49-F238E27FC236}">
                <a16:creationId xmlns:a16="http://schemas.microsoft.com/office/drawing/2014/main" id="{641F51E2-E5A1-4923-8FEF-B57E058F520A}"/>
              </a:ext>
            </a:extLst>
          </p:cNvPr>
          <p:cNvSpPr/>
          <p:nvPr userDrawn="1"/>
        </p:nvSpPr>
        <p:spPr>
          <a:xfrm>
            <a:off x="11352212" y="2519364"/>
            <a:ext cx="839788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36E29C1C-9376-4332-9A39-D54821A209CA}"/>
              </a:ext>
            </a:extLst>
          </p:cNvPr>
          <p:cNvSpPr/>
          <p:nvPr userDrawn="1"/>
        </p:nvSpPr>
        <p:spPr>
          <a:xfrm>
            <a:off x="11352212" y="687387"/>
            <a:ext cx="839788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F1CA02ED-CAF2-4186-A260-741D94921C94}"/>
              </a:ext>
            </a:extLst>
          </p:cNvPr>
          <p:cNvSpPr/>
          <p:nvPr userDrawn="1"/>
        </p:nvSpPr>
        <p:spPr>
          <a:xfrm>
            <a:off x="11352210" y="6199191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3E05FDE8-BD94-4451-90A5-449139DEA4F7}"/>
              </a:ext>
            </a:extLst>
          </p:cNvPr>
          <p:cNvSpPr/>
          <p:nvPr userDrawn="1"/>
        </p:nvSpPr>
        <p:spPr>
          <a:xfrm>
            <a:off x="11352210" y="4360866"/>
            <a:ext cx="839789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396CDECC-021F-4177-9DCC-949F5C55F1F0}"/>
              </a:ext>
            </a:extLst>
          </p:cNvPr>
          <p:cNvSpPr/>
          <p:nvPr userDrawn="1"/>
        </p:nvSpPr>
        <p:spPr>
          <a:xfrm>
            <a:off x="11352210" y="-1150938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87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BC0F-F20F-4F36-83D8-CCE249A5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74EB-4D78-466F-BA34-76B95E8F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yriad Pro Light" panose="020B0603030403020204" pitchFamily="34" charset="0"/>
              </a:defRPr>
            </a:lvl1pPr>
            <a:lvl2pPr>
              <a:defRPr sz="2800">
                <a:latin typeface="Myriad Pro Light" panose="020B0603030403020204" pitchFamily="34" charset="0"/>
              </a:defRPr>
            </a:lvl2pPr>
            <a:lvl3pPr>
              <a:defRPr sz="2400">
                <a:latin typeface="Myriad Pro Light" panose="020B0603030403020204" pitchFamily="34" charset="0"/>
              </a:defRPr>
            </a:lvl3pPr>
            <a:lvl4pPr>
              <a:defRPr sz="2000">
                <a:latin typeface="Myriad Pro Light" panose="020B0603030403020204" pitchFamily="34" charset="0"/>
              </a:defRPr>
            </a:lvl4pPr>
            <a:lvl5pPr>
              <a:defRPr sz="2000">
                <a:latin typeface="Myriad Pro Light" panose="020B06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351E2-EE94-4E12-BE9F-A600F6270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C1AE7-ED99-419D-A7F1-F045FF2F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9466B-CE7F-49D4-A9B3-3F2B76163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4" name="Diamond 13">
            <a:extLst>
              <a:ext uri="{FF2B5EF4-FFF2-40B4-BE49-F238E27FC236}">
                <a16:creationId xmlns:a16="http://schemas.microsoft.com/office/drawing/2014/main" id="{754A7839-2CC1-485E-B228-23536153A69C}"/>
              </a:ext>
            </a:extLst>
          </p:cNvPr>
          <p:cNvSpPr/>
          <p:nvPr userDrawn="1"/>
        </p:nvSpPr>
        <p:spPr>
          <a:xfrm>
            <a:off x="11352210" y="2519364"/>
            <a:ext cx="839789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E33E13F5-43F1-4652-949C-19A8585FC1E0}"/>
              </a:ext>
            </a:extLst>
          </p:cNvPr>
          <p:cNvSpPr/>
          <p:nvPr userDrawn="1"/>
        </p:nvSpPr>
        <p:spPr>
          <a:xfrm>
            <a:off x="11352212" y="687387"/>
            <a:ext cx="839788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0E44A6DC-934E-41FE-810F-46A395C351B2}"/>
              </a:ext>
            </a:extLst>
          </p:cNvPr>
          <p:cNvSpPr/>
          <p:nvPr userDrawn="1"/>
        </p:nvSpPr>
        <p:spPr>
          <a:xfrm>
            <a:off x="11352208" y="6199191"/>
            <a:ext cx="839791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E1D662E-8D8A-406D-98D5-F8283DF8268C}"/>
              </a:ext>
            </a:extLst>
          </p:cNvPr>
          <p:cNvSpPr/>
          <p:nvPr userDrawn="1"/>
        </p:nvSpPr>
        <p:spPr>
          <a:xfrm>
            <a:off x="11352210" y="4360866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DD479EBC-7B2E-4304-B2BD-C34C654BA946}"/>
              </a:ext>
            </a:extLst>
          </p:cNvPr>
          <p:cNvSpPr/>
          <p:nvPr userDrawn="1"/>
        </p:nvSpPr>
        <p:spPr>
          <a:xfrm>
            <a:off x="11352208" y="-1150938"/>
            <a:ext cx="839792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FB0BFF11-F3C5-497C-9FCA-3545C9DFD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41" y="0"/>
            <a:ext cx="10355175" cy="6446103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EBDC20-AA8F-4FEC-907E-80EA2F4B8A4A}"/>
              </a:ext>
            </a:extLst>
          </p:cNvPr>
          <p:cNvSpPr/>
          <p:nvPr userDrawn="1"/>
        </p:nvSpPr>
        <p:spPr>
          <a:xfrm>
            <a:off x="-2" y="2821657"/>
            <a:ext cx="12192000" cy="10546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8C21A-0E93-4AA7-87AF-DCA89521F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825469"/>
            <a:ext cx="9144000" cy="1054699"/>
          </a:xfrm>
        </p:spPr>
        <p:txBody>
          <a:bodyPr anchor="b">
            <a:normAutofit/>
          </a:bodyPr>
          <a:lstStyle>
            <a:lvl1pPr algn="ctr">
              <a:defRPr sz="5400">
                <a:latin typeface="Myriad Pro Light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C7F32-17A0-48BC-B364-BBB872FC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7998" y="6036101"/>
            <a:ext cx="1057473" cy="365125"/>
          </a:xfrm>
        </p:spPr>
        <p:txBody>
          <a:bodyPr/>
          <a:lstStyle/>
          <a:p>
            <a:fld id="{2BB80FF9-11CD-43BD-8FBA-1F5D20F3BC4F}" type="datetimeFigureOut">
              <a:rPr lang="en-US" smtClean="0"/>
              <a:t>11/15/2022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CBEC67-FDC8-49B1-944D-793041045A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85647-8215-4E0E-9C85-8EA294F9D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2" t="79235" r="8546" b="3878"/>
          <a:stretch/>
        </p:blipFill>
        <p:spPr>
          <a:xfrm>
            <a:off x="1384956" y="6036100"/>
            <a:ext cx="179678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3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BC0F-F20F-4F36-83D8-CCE249A5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74EB-4D78-466F-BA34-76B95E8F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yriad Pro Light" panose="020B0603030403020204" pitchFamily="34" charset="0"/>
              </a:defRPr>
            </a:lvl1pPr>
            <a:lvl2pPr>
              <a:defRPr sz="2800">
                <a:latin typeface="Myriad Pro Light" panose="020B0603030403020204" pitchFamily="34" charset="0"/>
              </a:defRPr>
            </a:lvl2pPr>
            <a:lvl3pPr>
              <a:defRPr sz="2400">
                <a:latin typeface="Myriad Pro Light" panose="020B0603030403020204" pitchFamily="34" charset="0"/>
              </a:defRPr>
            </a:lvl3pPr>
            <a:lvl4pPr>
              <a:defRPr sz="2000">
                <a:latin typeface="Myriad Pro Light" panose="020B0603030403020204" pitchFamily="34" charset="0"/>
              </a:defRPr>
            </a:lvl4pPr>
            <a:lvl5pPr>
              <a:defRPr sz="2000">
                <a:latin typeface="Myriad Pro Light" panose="020B06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351E2-EE94-4E12-BE9F-A600F6270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C1AE7-ED99-419D-A7F1-F045FF2F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9466B-CE7F-49D4-A9B3-3F2B76163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9" name="Diamond 18">
            <a:extLst>
              <a:ext uri="{FF2B5EF4-FFF2-40B4-BE49-F238E27FC236}">
                <a16:creationId xmlns:a16="http://schemas.microsoft.com/office/drawing/2014/main" id="{43D7A2F6-49AB-4E92-8CD3-D0AFE91B13F1}"/>
              </a:ext>
            </a:extLst>
          </p:cNvPr>
          <p:cNvSpPr/>
          <p:nvPr userDrawn="1"/>
        </p:nvSpPr>
        <p:spPr>
          <a:xfrm>
            <a:off x="11352212" y="2519364"/>
            <a:ext cx="839788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E644137A-9B48-4967-A20D-D4ACA88951BC}"/>
              </a:ext>
            </a:extLst>
          </p:cNvPr>
          <p:cNvSpPr/>
          <p:nvPr userDrawn="1"/>
        </p:nvSpPr>
        <p:spPr>
          <a:xfrm>
            <a:off x="11352210" y="687387"/>
            <a:ext cx="839789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B2025F29-0F88-463A-8378-33F0A0486D53}"/>
              </a:ext>
            </a:extLst>
          </p:cNvPr>
          <p:cNvSpPr/>
          <p:nvPr userDrawn="1"/>
        </p:nvSpPr>
        <p:spPr>
          <a:xfrm>
            <a:off x="11352208" y="6199191"/>
            <a:ext cx="839791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A5A76BD7-54F2-428E-9A8E-E299A8C757E0}"/>
              </a:ext>
            </a:extLst>
          </p:cNvPr>
          <p:cNvSpPr/>
          <p:nvPr userDrawn="1"/>
        </p:nvSpPr>
        <p:spPr>
          <a:xfrm>
            <a:off x="11352210" y="4360866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DB595BB4-C8AD-46A3-AC86-7B2F959A3FDC}"/>
              </a:ext>
            </a:extLst>
          </p:cNvPr>
          <p:cNvSpPr/>
          <p:nvPr userDrawn="1"/>
        </p:nvSpPr>
        <p:spPr>
          <a:xfrm>
            <a:off x="11352210" y="-1150938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977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BC0F-F20F-4F36-83D8-CCE249A5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74EB-4D78-466F-BA34-76B95E8F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yriad Pro Light" panose="020B0603030403020204" pitchFamily="34" charset="0"/>
              </a:defRPr>
            </a:lvl1pPr>
            <a:lvl2pPr>
              <a:defRPr sz="2800">
                <a:latin typeface="Myriad Pro Light" panose="020B0603030403020204" pitchFamily="34" charset="0"/>
              </a:defRPr>
            </a:lvl2pPr>
            <a:lvl3pPr>
              <a:defRPr sz="2400">
                <a:latin typeface="Myriad Pro Light" panose="020B0603030403020204" pitchFamily="34" charset="0"/>
              </a:defRPr>
            </a:lvl3pPr>
            <a:lvl4pPr>
              <a:defRPr sz="2000">
                <a:latin typeface="Myriad Pro Light" panose="020B0603030403020204" pitchFamily="34" charset="0"/>
              </a:defRPr>
            </a:lvl4pPr>
            <a:lvl5pPr>
              <a:defRPr sz="2000">
                <a:latin typeface="Myriad Pro Light" panose="020B06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351E2-EE94-4E12-BE9F-A600F6270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C1AE7-ED99-419D-A7F1-F045FF2F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9466B-CE7F-49D4-A9B3-3F2B76163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24" name="Diamond 23">
            <a:extLst>
              <a:ext uri="{FF2B5EF4-FFF2-40B4-BE49-F238E27FC236}">
                <a16:creationId xmlns:a16="http://schemas.microsoft.com/office/drawing/2014/main" id="{12F8FA0B-B00B-45D1-BB33-0984DB93C9A4}"/>
              </a:ext>
            </a:extLst>
          </p:cNvPr>
          <p:cNvSpPr/>
          <p:nvPr userDrawn="1"/>
        </p:nvSpPr>
        <p:spPr>
          <a:xfrm>
            <a:off x="11352212" y="2519364"/>
            <a:ext cx="839788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CC5928FF-C077-4B23-BC67-45C863D1DC56}"/>
              </a:ext>
            </a:extLst>
          </p:cNvPr>
          <p:cNvSpPr/>
          <p:nvPr userDrawn="1"/>
        </p:nvSpPr>
        <p:spPr>
          <a:xfrm>
            <a:off x="11352210" y="687387"/>
            <a:ext cx="839789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0BEB14EC-26B9-4370-BF8D-5235E7282277}"/>
              </a:ext>
            </a:extLst>
          </p:cNvPr>
          <p:cNvSpPr/>
          <p:nvPr userDrawn="1"/>
        </p:nvSpPr>
        <p:spPr>
          <a:xfrm>
            <a:off x="11352208" y="6199191"/>
            <a:ext cx="839791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088D7323-C050-407A-A471-CFE57BEBD404}"/>
              </a:ext>
            </a:extLst>
          </p:cNvPr>
          <p:cNvSpPr/>
          <p:nvPr userDrawn="1"/>
        </p:nvSpPr>
        <p:spPr>
          <a:xfrm>
            <a:off x="11352210" y="4360866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3CE6F09D-030F-47DF-A581-D86ABB07F0D6}"/>
              </a:ext>
            </a:extLst>
          </p:cNvPr>
          <p:cNvSpPr/>
          <p:nvPr userDrawn="1"/>
        </p:nvSpPr>
        <p:spPr>
          <a:xfrm>
            <a:off x="11352210" y="-1150938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55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BC0F-F20F-4F36-83D8-CCE249A5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74EB-4D78-466F-BA34-76B95E8F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yriad Pro Light" panose="020B0603030403020204" pitchFamily="34" charset="0"/>
              </a:defRPr>
            </a:lvl1pPr>
            <a:lvl2pPr>
              <a:defRPr sz="2800">
                <a:latin typeface="Myriad Pro Light" panose="020B0603030403020204" pitchFamily="34" charset="0"/>
              </a:defRPr>
            </a:lvl2pPr>
            <a:lvl3pPr>
              <a:defRPr sz="2400">
                <a:latin typeface="Myriad Pro Light" panose="020B0603030403020204" pitchFamily="34" charset="0"/>
              </a:defRPr>
            </a:lvl3pPr>
            <a:lvl4pPr>
              <a:defRPr sz="2000">
                <a:latin typeface="Myriad Pro Light" panose="020B0603030403020204" pitchFamily="34" charset="0"/>
              </a:defRPr>
            </a:lvl4pPr>
            <a:lvl5pPr>
              <a:defRPr sz="2000">
                <a:latin typeface="Myriad Pro Light" panose="020B06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351E2-EE94-4E12-BE9F-A600F6270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C1AE7-ED99-419D-A7F1-F045FF2F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9466B-CE7F-49D4-A9B3-3F2B76163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4" name="Diamond 13">
            <a:extLst>
              <a:ext uri="{FF2B5EF4-FFF2-40B4-BE49-F238E27FC236}">
                <a16:creationId xmlns:a16="http://schemas.microsoft.com/office/drawing/2014/main" id="{1B6C30BA-A859-4E8C-9732-64FB53248577}"/>
              </a:ext>
            </a:extLst>
          </p:cNvPr>
          <p:cNvSpPr/>
          <p:nvPr userDrawn="1"/>
        </p:nvSpPr>
        <p:spPr>
          <a:xfrm>
            <a:off x="11352212" y="2519364"/>
            <a:ext cx="839788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5124F55B-DCF7-4595-84BE-B22117274B78}"/>
              </a:ext>
            </a:extLst>
          </p:cNvPr>
          <p:cNvSpPr/>
          <p:nvPr userDrawn="1"/>
        </p:nvSpPr>
        <p:spPr>
          <a:xfrm>
            <a:off x="11352210" y="687387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0E058388-EBD9-467B-A634-66770530FC85}"/>
              </a:ext>
            </a:extLst>
          </p:cNvPr>
          <p:cNvSpPr/>
          <p:nvPr userDrawn="1"/>
        </p:nvSpPr>
        <p:spPr>
          <a:xfrm>
            <a:off x="11352208" y="6199191"/>
            <a:ext cx="839792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2805904-0BFE-42E4-8557-0449B0FB9EF7}"/>
              </a:ext>
            </a:extLst>
          </p:cNvPr>
          <p:cNvSpPr/>
          <p:nvPr userDrawn="1"/>
        </p:nvSpPr>
        <p:spPr>
          <a:xfrm>
            <a:off x="11352210" y="4360866"/>
            <a:ext cx="839789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E4A5A7A3-FB3B-4F60-8EB8-3E3B5084D2D8}"/>
              </a:ext>
            </a:extLst>
          </p:cNvPr>
          <p:cNvSpPr/>
          <p:nvPr userDrawn="1"/>
        </p:nvSpPr>
        <p:spPr>
          <a:xfrm>
            <a:off x="11352208" y="-1150938"/>
            <a:ext cx="839791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79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8BFD-34E3-4493-B518-EBC5EC6C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96B61-08B1-4C19-919E-61CB86DAE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yriad Pro Light" panose="020B06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1741B-E0F1-49C1-89BD-ECE02F14A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75EC7-7A85-4CFD-AFC1-210687C3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3100" y="6356350"/>
            <a:ext cx="819150" cy="365125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575A-8BC6-4966-973A-A3A759307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L-Shape 4">
            <a:extLst>
              <a:ext uri="{FF2B5EF4-FFF2-40B4-BE49-F238E27FC236}">
                <a16:creationId xmlns:a16="http://schemas.microsoft.com/office/drawing/2014/main" id="{6DC83287-D697-4AA1-B3F4-B8BD2116A733}"/>
              </a:ext>
            </a:extLst>
          </p:cNvPr>
          <p:cNvSpPr/>
          <p:nvPr userDrawn="1"/>
        </p:nvSpPr>
        <p:spPr>
          <a:xfrm flipH="1" flipV="1">
            <a:off x="10467975" y="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5C8884E9-86D7-4880-AFB6-4227FB5DBC71}"/>
              </a:ext>
            </a:extLst>
          </p:cNvPr>
          <p:cNvSpPr/>
          <p:nvPr userDrawn="1"/>
        </p:nvSpPr>
        <p:spPr>
          <a:xfrm flipH="1">
            <a:off x="10467974" y="596265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193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8BFD-34E3-4493-B518-EBC5EC6C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96B61-08B1-4C19-919E-61CB86DAE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yriad Pro Light" panose="020B06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1741B-E0F1-49C1-89BD-ECE02F14A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75EC7-7A85-4CFD-AFC1-210687C3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3100" y="6356350"/>
            <a:ext cx="819150" cy="365125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575A-8BC6-4966-973A-A3A759307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L-Shape 4">
            <a:extLst>
              <a:ext uri="{FF2B5EF4-FFF2-40B4-BE49-F238E27FC236}">
                <a16:creationId xmlns:a16="http://schemas.microsoft.com/office/drawing/2014/main" id="{6DC83287-D697-4AA1-B3F4-B8BD2116A733}"/>
              </a:ext>
            </a:extLst>
          </p:cNvPr>
          <p:cNvSpPr/>
          <p:nvPr userDrawn="1"/>
        </p:nvSpPr>
        <p:spPr>
          <a:xfrm flipH="1" flipV="1">
            <a:off x="10467975" y="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5C8884E9-86D7-4880-AFB6-4227FB5DBC71}"/>
              </a:ext>
            </a:extLst>
          </p:cNvPr>
          <p:cNvSpPr/>
          <p:nvPr userDrawn="1"/>
        </p:nvSpPr>
        <p:spPr>
          <a:xfrm flipH="1">
            <a:off x="10467974" y="596265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098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8BFD-34E3-4493-B518-EBC5EC6C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96B61-08B1-4C19-919E-61CB86DAE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yriad Pro Light" panose="020B06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1741B-E0F1-49C1-89BD-ECE02F14A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75EC7-7A85-4CFD-AFC1-210687C3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3100" y="6356350"/>
            <a:ext cx="819150" cy="365125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575A-8BC6-4966-973A-A3A759307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L-Shape 4">
            <a:extLst>
              <a:ext uri="{FF2B5EF4-FFF2-40B4-BE49-F238E27FC236}">
                <a16:creationId xmlns:a16="http://schemas.microsoft.com/office/drawing/2014/main" id="{6DC83287-D697-4AA1-B3F4-B8BD2116A733}"/>
              </a:ext>
            </a:extLst>
          </p:cNvPr>
          <p:cNvSpPr/>
          <p:nvPr userDrawn="1"/>
        </p:nvSpPr>
        <p:spPr>
          <a:xfrm flipH="1" flipV="1">
            <a:off x="10467975" y="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5C8884E9-86D7-4880-AFB6-4227FB5DBC71}"/>
              </a:ext>
            </a:extLst>
          </p:cNvPr>
          <p:cNvSpPr/>
          <p:nvPr userDrawn="1"/>
        </p:nvSpPr>
        <p:spPr>
          <a:xfrm flipH="1">
            <a:off x="10467974" y="596265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2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8BFD-34E3-4493-B518-EBC5EC6C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96B61-08B1-4C19-919E-61CB86DAE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yriad Pro Light" panose="020B06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1741B-E0F1-49C1-89BD-ECE02F14A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75EC7-7A85-4CFD-AFC1-210687C3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3100" y="6356350"/>
            <a:ext cx="819150" cy="365125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575A-8BC6-4966-973A-A3A759307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L-Shape 4">
            <a:extLst>
              <a:ext uri="{FF2B5EF4-FFF2-40B4-BE49-F238E27FC236}">
                <a16:creationId xmlns:a16="http://schemas.microsoft.com/office/drawing/2014/main" id="{6DC83287-D697-4AA1-B3F4-B8BD2116A733}"/>
              </a:ext>
            </a:extLst>
          </p:cNvPr>
          <p:cNvSpPr/>
          <p:nvPr userDrawn="1"/>
        </p:nvSpPr>
        <p:spPr>
          <a:xfrm flipH="1" flipV="1">
            <a:off x="10467975" y="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5C8884E9-86D7-4880-AFB6-4227FB5DBC71}"/>
              </a:ext>
            </a:extLst>
          </p:cNvPr>
          <p:cNvSpPr/>
          <p:nvPr userDrawn="1"/>
        </p:nvSpPr>
        <p:spPr>
          <a:xfrm flipH="1">
            <a:off x="10467974" y="596265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98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8BFD-34E3-4493-B518-EBC5EC6C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96B61-08B1-4C19-919E-61CB86DAE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yriad Pro Light" panose="020B06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1741B-E0F1-49C1-89BD-ECE02F14A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75EC7-7A85-4CFD-AFC1-210687C3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3100" y="6356350"/>
            <a:ext cx="819150" cy="365125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575A-8BC6-4966-973A-A3A759307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L-Shape 4">
            <a:extLst>
              <a:ext uri="{FF2B5EF4-FFF2-40B4-BE49-F238E27FC236}">
                <a16:creationId xmlns:a16="http://schemas.microsoft.com/office/drawing/2014/main" id="{6DC83287-D697-4AA1-B3F4-B8BD2116A733}"/>
              </a:ext>
            </a:extLst>
          </p:cNvPr>
          <p:cNvSpPr/>
          <p:nvPr userDrawn="1"/>
        </p:nvSpPr>
        <p:spPr>
          <a:xfrm flipH="1" flipV="1">
            <a:off x="10467975" y="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5C8884E9-86D7-4880-AFB6-4227FB5DBC71}"/>
              </a:ext>
            </a:extLst>
          </p:cNvPr>
          <p:cNvSpPr/>
          <p:nvPr userDrawn="1"/>
        </p:nvSpPr>
        <p:spPr>
          <a:xfrm flipH="1">
            <a:off x="10467974" y="596265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1419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426DD-97E4-4B2A-A4C1-C181AEF1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EAA72-3D63-431E-8163-8C3FE26CA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F9-11CD-43BD-8FBA-1F5D20F3BC4F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BF426-2E9E-49DA-9DA2-2BDC0C28A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69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EEBDF-9ABB-4035-96FC-BF554FE37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8" r="10956" b="18160"/>
          <a:stretch/>
        </p:blipFill>
        <p:spPr>
          <a:xfrm>
            <a:off x="3365270" y="1896467"/>
            <a:ext cx="5461460" cy="1172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D644F-1685-4B49-8022-7A5F0C03B0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="0">
                <a:latin typeface="Myriad Pro" panose="020B0503030403090204" pitchFamily="34" charset="0"/>
              </a:defRPr>
            </a:lvl1pPr>
          </a:lstStyle>
          <a:p>
            <a:r>
              <a:rPr lang="en-US" dirty="0"/>
              <a:t>More 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EEF35-73FE-4AE8-9D2E-3DEAA6C077AA}"/>
              </a:ext>
            </a:extLst>
          </p:cNvPr>
          <p:cNvSpPr txBox="1"/>
          <p:nvPr userDrawn="1"/>
        </p:nvSpPr>
        <p:spPr>
          <a:xfrm>
            <a:off x="2095500" y="3135066"/>
            <a:ext cx="8001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ea typeface="Tahoma" pitchFamily="34" charset="0"/>
                <a:cs typeface="Tahoma" pitchFamily="34" charset="0"/>
                <a:hlinkClick r:id="rId3"/>
              </a:rPr>
              <a:t>http://mha.ohio.gov/</a:t>
            </a:r>
            <a:r>
              <a:rPr lang="en-US" sz="2400" b="1" dirty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endParaRPr lang="en-US" sz="2400" b="1" dirty="0"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400" b="1" dirty="0">
                <a:latin typeface="Myriad Pro" panose="020B0503030403090204" pitchFamily="34" charset="0"/>
                <a:ea typeface="Tahoma" pitchFamily="34" charset="0"/>
                <a:cs typeface="Tahoma" pitchFamily="34" charset="0"/>
              </a:rPr>
              <a:t>Join our OhioMHAS e-news listserv </a:t>
            </a:r>
          </a:p>
          <a:p>
            <a:pPr algn="ctr"/>
            <a:r>
              <a:rPr lang="en-US" sz="2400" b="1" dirty="0">
                <a:latin typeface="Myriad Pro" panose="020B0503030403090204" pitchFamily="34" charset="0"/>
                <a:ea typeface="Tahoma" pitchFamily="34" charset="0"/>
                <a:cs typeface="Tahoma" pitchFamily="34" charset="0"/>
              </a:rPr>
              <a:t>for all of the latest updates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52B778-82FD-415A-A7B6-11C9AF746B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66" y="4804593"/>
            <a:ext cx="2002536" cy="1777120"/>
          </a:xfrm>
          <a:prstGeom prst="ellipse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57150"/>
          </a:effectLst>
        </p:spPr>
      </p:pic>
    </p:spTree>
    <p:extLst>
      <p:ext uri="{BB962C8B-B14F-4D97-AF65-F5344CB8AC3E}">
        <p14:creationId xmlns:p14="http://schemas.microsoft.com/office/powerpoint/2010/main" val="267145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C1B52-2174-4559-960C-17C63510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8768" y="6356350"/>
            <a:ext cx="1009650" cy="365125"/>
          </a:xfrm>
        </p:spPr>
        <p:txBody>
          <a:bodyPr/>
          <a:lstStyle/>
          <a:p>
            <a:fld id="{2BB80FF9-11CD-43BD-8FBA-1F5D20F3BC4F}" type="datetimeFigureOut">
              <a:rPr lang="en-US" smtClean="0"/>
              <a:t>11/15/2022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89809E-74B8-4B75-A978-572EB2B97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3" r="7184"/>
          <a:stretch/>
        </p:blipFill>
        <p:spPr>
          <a:xfrm>
            <a:off x="7457137" y="12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FAE127E-E4F7-4449-8872-268E54DBCCFA}"/>
              </a:ext>
            </a:extLst>
          </p:cNvPr>
          <p:cNvSpPr txBox="1">
            <a:spLocks/>
          </p:cNvSpPr>
          <p:nvPr userDrawn="1"/>
        </p:nvSpPr>
        <p:spPr>
          <a:xfrm>
            <a:off x="491492" y="365125"/>
            <a:ext cx="3840085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3700" b="1" dirty="0">
              <a:ln>
                <a:solidFill>
                  <a:prstClr val="black"/>
                </a:solidFill>
              </a:ln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6287B-8941-4590-BC03-E4B3EF61EA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482E5-1DE9-43CC-8B8B-DBA6ABA5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5374" y="6356350"/>
            <a:ext cx="614357" cy="365125"/>
          </a:xfrm>
        </p:spPr>
        <p:txBody>
          <a:bodyPr/>
          <a:lstStyle/>
          <a:p>
            <a:fld id="{BF197CAE-993D-4A67-A315-CA4011EEB43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97DEFC-D49F-4104-B817-5995CCEAE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64008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D68CAD-D77D-47A4-B1D3-52A8A446D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2787"/>
            <a:ext cx="6400800" cy="3823989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5719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8C300-714E-4B40-A06D-909C98F52A7F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F501-EA41-4F58-AAD0-CA468BE58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96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C21A-0E93-4AA7-87AF-DCA89521F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092857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500BF6-470D-495E-B433-77BBEFD19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yriad Pro Light" panose="020B06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C7F32-17A0-48BC-B364-BBB872FC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F9-11CD-43BD-8FBA-1F5D20F3BC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A1901-E521-4917-BEE3-6993F21A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576C6-4113-43C0-BCCF-8B118B31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97CAE-993D-4A67-A315-CA4011EEB4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EDB31-07E6-47A6-A94C-65CE7A9111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33"/>
            <a:ext cx="12192001" cy="21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26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FB0BFF11-F3C5-497C-9FCA-3545C9DFD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41" y="0"/>
            <a:ext cx="10355175" cy="64461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EBDC20-AA8F-4FEC-907E-80EA2F4B8A4A}"/>
              </a:ext>
            </a:extLst>
          </p:cNvPr>
          <p:cNvSpPr/>
          <p:nvPr userDrawn="1"/>
        </p:nvSpPr>
        <p:spPr>
          <a:xfrm>
            <a:off x="-2" y="2821657"/>
            <a:ext cx="12192000" cy="10546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Myriad Pro Light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8C21A-0E93-4AA7-87AF-DCA89521F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825469"/>
            <a:ext cx="9144000" cy="1054699"/>
          </a:xfrm>
        </p:spPr>
        <p:txBody>
          <a:bodyPr anchor="b">
            <a:normAutofit/>
          </a:bodyPr>
          <a:lstStyle>
            <a:lvl1pPr algn="ctr">
              <a:defRPr sz="54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C7F32-17A0-48BC-B364-BBB872FC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7998" y="6036101"/>
            <a:ext cx="1057473" cy="365125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2BB80FF9-11CD-43BD-8FBA-1F5D20F3BC4F}" type="datetimeFigureOut">
              <a:rPr lang="en-US" smtClean="0"/>
              <a:pPr/>
              <a:t>11/15/2022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CBEC67-FDC8-49B1-944D-793041045A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85647-8215-4E0E-9C85-8EA294F9D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2" t="79235" r="8546" b="3878"/>
          <a:stretch/>
        </p:blipFill>
        <p:spPr>
          <a:xfrm>
            <a:off x="1384956" y="6036100"/>
            <a:ext cx="179678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57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FB0BFF11-F3C5-497C-9FCA-3545C9DFD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41" y="0"/>
            <a:ext cx="10355175" cy="6446103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EBDC20-AA8F-4FEC-907E-80EA2F4B8A4A}"/>
              </a:ext>
            </a:extLst>
          </p:cNvPr>
          <p:cNvSpPr/>
          <p:nvPr userDrawn="1"/>
        </p:nvSpPr>
        <p:spPr>
          <a:xfrm>
            <a:off x="-2" y="2821657"/>
            <a:ext cx="12192000" cy="10546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8C21A-0E93-4AA7-87AF-DCA89521F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825469"/>
            <a:ext cx="9144000" cy="1054699"/>
          </a:xfrm>
        </p:spPr>
        <p:txBody>
          <a:bodyPr anchor="b">
            <a:normAutofit/>
          </a:bodyPr>
          <a:lstStyle>
            <a:lvl1pPr algn="ctr">
              <a:defRPr sz="54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C7F32-17A0-48BC-B364-BBB872FC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7998" y="6036101"/>
            <a:ext cx="1057473" cy="365125"/>
          </a:xfrm>
        </p:spPr>
        <p:txBody>
          <a:bodyPr/>
          <a:lstStyle/>
          <a:p>
            <a:fld id="{2BB80FF9-11CD-43BD-8FBA-1F5D20F3BC4F}" type="datetimeFigureOut">
              <a:rPr lang="en-US" smtClean="0"/>
              <a:t>11/15/2022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CBEC67-FDC8-49B1-944D-793041045A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285647-8215-4E0E-9C85-8EA294F9D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2" t="79235" r="8546" b="3878"/>
          <a:stretch/>
        </p:blipFill>
        <p:spPr>
          <a:xfrm>
            <a:off x="1384956" y="6036100"/>
            <a:ext cx="179678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6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C1B52-2174-4559-960C-17C63510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8768" y="6356350"/>
            <a:ext cx="1009650" cy="365125"/>
          </a:xfrm>
        </p:spPr>
        <p:txBody>
          <a:bodyPr/>
          <a:lstStyle/>
          <a:p>
            <a:fld id="{2BB80FF9-11CD-43BD-8FBA-1F5D20F3BC4F}" type="datetimeFigureOut">
              <a:rPr lang="en-US" smtClean="0"/>
              <a:t>11/15/2022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89809E-74B8-4B75-A978-572EB2B97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3" r="7184"/>
          <a:stretch/>
        </p:blipFill>
        <p:spPr>
          <a:xfrm>
            <a:off x="7457137" y="12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FAE127E-E4F7-4449-8872-268E54DBCCFA}"/>
              </a:ext>
            </a:extLst>
          </p:cNvPr>
          <p:cNvSpPr txBox="1">
            <a:spLocks/>
          </p:cNvSpPr>
          <p:nvPr userDrawn="1"/>
        </p:nvSpPr>
        <p:spPr>
          <a:xfrm>
            <a:off x="491492" y="365125"/>
            <a:ext cx="3840085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3700" b="1">
              <a:ln>
                <a:solidFill>
                  <a:prstClr val="black"/>
                </a:solidFill>
              </a:ln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6287B-8941-4590-BC03-E4B3EF61EA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482E5-1DE9-43CC-8B8B-DBA6ABA5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5374" y="6356350"/>
            <a:ext cx="614357" cy="365125"/>
          </a:xfrm>
        </p:spPr>
        <p:txBody>
          <a:bodyPr/>
          <a:lstStyle/>
          <a:p>
            <a:fld id="{BF197CAE-993D-4A67-A315-CA4011EEB4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97DEFC-D49F-4104-B817-5995CCEAE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64008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D68CAD-D77D-47A4-B1D3-52A8A446D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2787"/>
            <a:ext cx="6400800" cy="3823989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1921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C1B52-2174-4559-960C-17C63510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8768" y="6356350"/>
            <a:ext cx="1009650" cy="365125"/>
          </a:xfrm>
        </p:spPr>
        <p:txBody>
          <a:bodyPr/>
          <a:lstStyle/>
          <a:p>
            <a:fld id="{2BB80FF9-11CD-43BD-8FBA-1F5D20F3BC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AE127E-E4F7-4449-8872-268E54DBCCFA}"/>
              </a:ext>
            </a:extLst>
          </p:cNvPr>
          <p:cNvSpPr txBox="1">
            <a:spLocks/>
          </p:cNvSpPr>
          <p:nvPr userDrawn="1"/>
        </p:nvSpPr>
        <p:spPr>
          <a:xfrm>
            <a:off x="491492" y="365125"/>
            <a:ext cx="3840085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3700" b="1">
              <a:ln>
                <a:solidFill>
                  <a:prstClr val="black"/>
                </a:solidFill>
              </a:ln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6287B-8941-4590-BC03-E4B3EF61EA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482E5-1DE9-43CC-8B8B-DBA6ABA5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5374" y="6356350"/>
            <a:ext cx="614357" cy="365125"/>
          </a:xfrm>
        </p:spPr>
        <p:txBody>
          <a:bodyPr/>
          <a:lstStyle/>
          <a:p>
            <a:fld id="{BF197CAE-993D-4A67-A315-CA4011EEB43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3F914A-54AA-4415-BE6A-B6ED6DBF0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3" r="2360" b="-1"/>
          <a:stretch/>
        </p:blipFill>
        <p:spPr>
          <a:xfrm>
            <a:off x="1610543" y="365125"/>
            <a:ext cx="8831757" cy="268790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456929-6AA0-4F23-A13C-2404146F5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768" y="3053027"/>
            <a:ext cx="9129707" cy="3123936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8212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C1B52-2174-4559-960C-17C63510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8768" y="6356350"/>
            <a:ext cx="1009650" cy="365125"/>
          </a:xfrm>
        </p:spPr>
        <p:txBody>
          <a:bodyPr/>
          <a:lstStyle/>
          <a:p>
            <a:fld id="{2BB80FF9-11CD-43BD-8FBA-1F5D20F3BC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AE127E-E4F7-4449-8872-268E54DBCCFA}"/>
              </a:ext>
            </a:extLst>
          </p:cNvPr>
          <p:cNvSpPr txBox="1">
            <a:spLocks/>
          </p:cNvSpPr>
          <p:nvPr userDrawn="1"/>
        </p:nvSpPr>
        <p:spPr>
          <a:xfrm>
            <a:off x="491492" y="365125"/>
            <a:ext cx="3840085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3700" b="1">
              <a:ln>
                <a:solidFill>
                  <a:prstClr val="black"/>
                </a:solidFill>
              </a:ln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6287B-8941-4590-BC03-E4B3EF61EA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482E5-1DE9-43CC-8B8B-DBA6ABA5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3232" y="6356349"/>
            <a:ext cx="614357" cy="365125"/>
          </a:xfrm>
        </p:spPr>
        <p:txBody>
          <a:bodyPr/>
          <a:lstStyle/>
          <a:p>
            <a:fld id="{BF197CAE-993D-4A67-A315-CA4011EEB43E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255A8D3F-2D27-4922-86FE-125DFD928BA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773419180"/>
              </p:ext>
            </p:extLst>
          </p:nvPr>
        </p:nvGraphicFramePr>
        <p:xfrm>
          <a:off x="2152650" y="1312562"/>
          <a:ext cx="7886700" cy="488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D404707B-DF20-4DB2-8863-D315626E80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66" y="365125"/>
            <a:ext cx="78867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OhioMHAS Priorities</a:t>
            </a:r>
          </a:p>
        </p:txBody>
      </p:sp>
    </p:spTree>
    <p:extLst>
      <p:ext uri="{BB962C8B-B14F-4D97-AF65-F5344CB8AC3E}">
        <p14:creationId xmlns:p14="http://schemas.microsoft.com/office/powerpoint/2010/main" val="2768328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C602-44D3-4189-BE68-A67CB53C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9F9F8-47E5-44CE-B643-C13FFB98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1F5B4-64C6-44F2-B5E4-2E1FB81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5F4CC-54FE-4269-AF79-3FB91557C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47BF8-FB70-45D1-9D16-C0FCB9F9C9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992368"/>
            <a:ext cx="9144000" cy="8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30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A5AA87-421C-4A43-937B-D3C7C7F994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992368"/>
            <a:ext cx="9144000" cy="865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7C602-44D3-4189-BE68-A67CB53C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9F9F8-47E5-44CE-B643-C13FFB98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1F5B4-64C6-44F2-B5E4-2E1FB81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5F4CC-54FE-4269-AF79-3FB91557C6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632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DF1514-680C-4083-9FED-326BAF2F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56" y="6191253"/>
            <a:ext cx="6867144" cy="67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7C602-44D3-4189-BE68-A67CB53C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9F9F8-47E5-44CE-B643-C13FFB98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1F5B4-64C6-44F2-B5E4-2E1FB81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97CAE-993D-4A67-A315-CA4011EEB4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5F4CC-54FE-4269-AF79-3FB91557C6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C1B52-2174-4559-960C-17C63510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8768" y="6356350"/>
            <a:ext cx="1009650" cy="365125"/>
          </a:xfrm>
        </p:spPr>
        <p:txBody>
          <a:bodyPr/>
          <a:lstStyle/>
          <a:p>
            <a:fld id="{2BB80FF9-11CD-43BD-8FBA-1F5D20F3BC4F}" type="datetimeFigureOut">
              <a:rPr lang="en-US" smtClean="0"/>
              <a:t>11/15/2022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AE127E-E4F7-4449-8872-268E54DBCCFA}"/>
              </a:ext>
            </a:extLst>
          </p:cNvPr>
          <p:cNvSpPr txBox="1">
            <a:spLocks/>
          </p:cNvSpPr>
          <p:nvPr userDrawn="1"/>
        </p:nvSpPr>
        <p:spPr>
          <a:xfrm>
            <a:off x="491492" y="365125"/>
            <a:ext cx="3840085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3700" b="1" dirty="0">
              <a:ln>
                <a:solidFill>
                  <a:prstClr val="black"/>
                </a:solidFill>
              </a:ln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6287B-8941-4590-BC03-E4B3EF61EA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482E5-1DE9-43CC-8B8B-DBA6ABA5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5374" y="6356350"/>
            <a:ext cx="614357" cy="365125"/>
          </a:xfrm>
        </p:spPr>
        <p:txBody>
          <a:bodyPr/>
          <a:lstStyle/>
          <a:p>
            <a:fld id="{BF197CAE-993D-4A67-A315-CA4011EEB43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3F914A-54AA-4415-BE6A-B6ED6DBF0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3" r="2360" b="-1"/>
          <a:stretch/>
        </p:blipFill>
        <p:spPr>
          <a:xfrm>
            <a:off x="1610543" y="365125"/>
            <a:ext cx="8831757" cy="268790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456929-6AA0-4F23-A13C-2404146F5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768" y="3053027"/>
            <a:ext cx="9129707" cy="3123936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7075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AA4E6D-32D3-46E8-9133-50704DFA0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56" y="6181922"/>
            <a:ext cx="6867144" cy="67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7C602-44D3-4189-BE68-A67CB53C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9F9F8-47E5-44CE-B643-C13FFB98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1F5B4-64C6-44F2-B5E4-2E1FB81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5F4CC-54FE-4269-AF79-3FB91557C6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99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93DEEA-439F-44D3-9FC9-F18D3BB0FF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56" y="6181344"/>
            <a:ext cx="6867144" cy="67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7C602-44D3-4189-BE68-A67CB53C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9F9F8-47E5-44CE-B643-C13FFB98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1F5B4-64C6-44F2-B5E4-2E1FB81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5F4CC-54FE-4269-AF79-3FB91557C6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541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347B1D-B4F8-418D-A4AE-A5C541EA4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9" b="9850"/>
          <a:stretch/>
        </p:blipFill>
        <p:spPr>
          <a:xfrm>
            <a:off x="-6350" y="1"/>
            <a:ext cx="12192000" cy="198674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67F893-04CB-47E1-B53F-59897DFF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774B6-BCBE-460A-AB59-689DCB61E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yriad Pro Light" panose="020B06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7FC3E-C58E-49CA-B9BB-923E5C10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FF99F5-8051-4C7E-AFD4-E97446D038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74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874CF-3CC7-4127-A2EE-BDC5F9E1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835D-5B43-4CEB-845B-C27D874EE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22685-7AF0-44B3-9FA6-B7D3D0C8D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60B04-5AA6-402F-A043-A1A5654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EA332-B800-4C0D-BEA2-5BD6B3B3C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255D8F33-C6C3-4098-A0B8-2F523DCE0053}"/>
              </a:ext>
            </a:extLst>
          </p:cNvPr>
          <p:cNvSpPr/>
          <p:nvPr userDrawn="1"/>
        </p:nvSpPr>
        <p:spPr>
          <a:xfrm>
            <a:off x="10715105" y="5312453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925C7CA-4241-4AD1-B954-FF26C7260457}"/>
              </a:ext>
            </a:extLst>
          </p:cNvPr>
          <p:cNvSpPr/>
          <p:nvPr userDrawn="1"/>
        </p:nvSpPr>
        <p:spPr>
          <a:xfrm rot="16200000">
            <a:off x="10680779" y="-34326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2682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874CF-3CC7-4127-A2EE-BDC5F9E1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835D-5B43-4CEB-845B-C27D874EE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22685-7AF0-44B3-9FA6-B7D3D0C8D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60B04-5AA6-402F-A043-A1A5654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EA332-B800-4C0D-BEA2-5BD6B3B3C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CA7AAE5-2132-405F-9386-59F0C2A44EEC}"/>
              </a:ext>
            </a:extLst>
          </p:cNvPr>
          <p:cNvSpPr/>
          <p:nvPr userDrawn="1"/>
        </p:nvSpPr>
        <p:spPr>
          <a:xfrm>
            <a:off x="10715105" y="5312453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7D2EFB70-D4A3-4FA0-BA2D-22E8F368646F}"/>
              </a:ext>
            </a:extLst>
          </p:cNvPr>
          <p:cNvSpPr/>
          <p:nvPr userDrawn="1"/>
        </p:nvSpPr>
        <p:spPr>
          <a:xfrm rot="16200000">
            <a:off x="10680779" y="-34326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85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874CF-3CC7-4127-A2EE-BDC5F9E1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835D-5B43-4CEB-845B-C27D874EE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22685-7AF0-44B3-9FA6-B7D3D0C8D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60B04-5AA6-402F-A043-A1A5654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EA332-B800-4C0D-BEA2-5BD6B3B3C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4CAA191-BB04-4DD7-A078-8F741C54DB5A}"/>
              </a:ext>
            </a:extLst>
          </p:cNvPr>
          <p:cNvSpPr/>
          <p:nvPr userDrawn="1"/>
        </p:nvSpPr>
        <p:spPr>
          <a:xfrm>
            <a:off x="10715105" y="5312453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BFB3265-D484-41ED-805E-A59BBE00C5F8}"/>
              </a:ext>
            </a:extLst>
          </p:cNvPr>
          <p:cNvSpPr/>
          <p:nvPr userDrawn="1"/>
        </p:nvSpPr>
        <p:spPr>
          <a:xfrm rot="16200000">
            <a:off x="10680779" y="-34326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289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874CF-3CC7-4127-A2EE-BDC5F9E1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835D-5B43-4CEB-845B-C27D874EE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22685-7AF0-44B3-9FA6-B7D3D0C8D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60B04-5AA6-402F-A043-A1A5654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EA332-B800-4C0D-BEA2-5BD6B3B3C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6B4C542-16DE-4743-BB94-7DD3A9A0129E}"/>
              </a:ext>
            </a:extLst>
          </p:cNvPr>
          <p:cNvSpPr/>
          <p:nvPr userDrawn="1"/>
        </p:nvSpPr>
        <p:spPr>
          <a:xfrm>
            <a:off x="10715105" y="5312453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882C2C-ED2B-451A-ACCB-7C8D3E3EE8D1}"/>
              </a:ext>
            </a:extLst>
          </p:cNvPr>
          <p:cNvSpPr/>
          <p:nvPr userDrawn="1"/>
        </p:nvSpPr>
        <p:spPr>
          <a:xfrm rot="16200000">
            <a:off x="10680779" y="-34326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58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874CF-3CC7-4127-A2EE-BDC5F9E10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835D-5B43-4CEB-845B-C27D874EE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22685-7AF0-44B3-9FA6-B7D3D0C8D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60B04-5AA6-402F-A043-A1A5654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EA332-B800-4C0D-BEA2-5BD6B3B3C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DED2223-0FF7-42D2-B20E-36482BFFE000}"/>
              </a:ext>
            </a:extLst>
          </p:cNvPr>
          <p:cNvSpPr/>
          <p:nvPr userDrawn="1"/>
        </p:nvSpPr>
        <p:spPr>
          <a:xfrm>
            <a:off x="10715105" y="5311221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09B6192-F629-41D5-B7D4-4BD78D6D21DC}"/>
              </a:ext>
            </a:extLst>
          </p:cNvPr>
          <p:cNvSpPr/>
          <p:nvPr userDrawn="1"/>
        </p:nvSpPr>
        <p:spPr>
          <a:xfrm rot="16200000">
            <a:off x="10680779" y="-34326"/>
            <a:ext cx="1476895" cy="1545547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3768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849F-0F5B-4B04-90FE-F6D76AD7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DE356-0B08-4F67-9A5A-BE3D170C7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A59EC-B04F-42F5-B075-05A4233B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6D103-6C94-423F-B848-5583D7A4C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FC2F1-ED52-41F6-973D-1DCF94BB9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416A8-2831-4979-AE02-5D423D26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63FD3-0ADC-4165-8DD1-E9003DECD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4D6E03-1908-485D-A65B-90369E11A6F4}"/>
              </a:ext>
            </a:extLst>
          </p:cNvPr>
          <p:cNvSpPr/>
          <p:nvPr userDrawn="1"/>
        </p:nvSpPr>
        <p:spPr>
          <a:xfrm>
            <a:off x="11530012" y="0"/>
            <a:ext cx="6619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246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849F-0F5B-4B04-90FE-F6D76AD7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DE356-0B08-4F67-9A5A-BE3D170C7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A59EC-B04F-42F5-B075-05A4233B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6D103-6C94-423F-B848-5583D7A4C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FC2F1-ED52-41F6-973D-1DCF94BB9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416A8-2831-4979-AE02-5D423D26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63FD3-0ADC-4165-8DD1-E9003DECD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2B0DB8-896E-4D1C-9F4C-B63CFF922E86}"/>
              </a:ext>
            </a:extLst>
          </p:cNvPr>
          <p:cNvSpPr/>
          <p:nvPr userDrawn="1"/>
        </p:nvSpPr>
        <p:spPr>
          <a:xfrm>
            <a:off x="11530012" y="0"/>
            <a:ext cx="6619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55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C1B52-2174-4559-960C-17C63510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8768" y="6356350"/>
            <a:ext cx="1009650" cy="365125"/>
          </a:xfrm>
        </p:spPr>
        <p:txBody>
          <a:bodyPr/>
          <a:lstStyle/>
          <a:p>
            <a:fld id="{2BB80FF9-11CD-43BD-8FBA-1F5D20F3BC4F}" type="datetimeFigureOut">
              <a:rPr lang="en-US" smtClean="0"/>
              <a:t>11/15/2022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AE127E-E4F7-4449-8872-268E54DBCCFA}"/>
              </a:ext>
            </a:extLst>
          </p:cNvPr>
          <p:cNvSpPr txBox="1">
            <a:spLocks/>
          </p:cNvSpPr>
          <p:nvPr userDrawn="1"/>
        </p:nvSpPr>
        <p:spPr>
          <a:xfrm>
            <a:off x="491492" y="365125"/>
            <a:ext cx="3840085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3700" b="1" dirty="0">
              <a:ln>
                <a:solidFill>
                  <a:prstClr val="black"/>
                </a:solidFill>
              </a:ln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D6287B-8941-4590-BC03-E4B3EF61EA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482E5-1DE9-43CC-8B8B-DBA6ABA5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3232" y="6356349"/>
            <a:ext cx="614357" cy="365125"/>
          </a:xfrm>
        </p:spPr>
        <p:txBody>
          <a:bodyPr/>
          <a:lstStyle/>
          <a:p>
            <a:fld id="{BF197CAE-993D-4A67-A315-CA4011EEB43E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255A8D3F-2D27-4922-86FE-125DFD928BAA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82324801"/>
              </p:ext>
            </p:extLst>
          </p:nvPr>
        </p:nvGraphicFramePr>
        <p:xfrm>
          <a:off x="2152650" y="1312562"/>
          <a:ext cx="7886700" cy="488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D404707B-DF20-4DB2-8863-D315626E80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66" y="365125"/>
            <a:ext cx="78867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 dirty="0"/>
              <a:t>OhioMHAS Priorities</a:t>
            </a:r>
          </a:p>
        </p:txBody>
      </p:sp>
    </p:spTree>
    <p:extLst>
      <p:ext uri="{BB962C8B-B14F-4D97-AF65-F5344CB8AC3E}">
        <p14:creationId xmlns:p14="http://schemas.microsoft.com/office/powerpoint/2010/main" val="26486329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849F-0F5B-4B04-90FE-F6D76AD7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DE356-0B08-4F67-9A5A-BE3D170C7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A59EC-B04F-42F5-B075-05A4233B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6D103-6C94-423F-B848-5583D7A4C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FC2F1-ED52-41F6-973D-1DCF94BB9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416A8-2831-4979-AE02-5D423D26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63FD3-0ADC-4165-8DD1-E9003DECD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4D6E03-1908-485D-A65B-90369E11A6F4}"/>
              </a:ext>
            </a:extLst>
          </p:cNvPr>
          <p:cNvSpPr/>
          <p:nvPr userDrawn="1"/>
        </p:nvSpPr>
        <p:spPr>
          <a:xfrm>
            <a:off x="11530012" y="0"/>
            <a:ext cx="6619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271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849F-0F5B-4B04-90FE-F6D76AD7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DE356-0B08-4F67-9A5A-BE3D170C7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A59EC-B04F-42F5-B075-05A4233B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6D103-6C94-423F-B848-5583D7A4C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FC2F1-ED52-41F6-973D-1DCF94BB9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416A8-2831-4979-AE02-5D423D26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63FD3-0ADC-4165-8DD1-E9003DECD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4D6E03-1908-485D-A65B-90369E11A6F4}"/>
              </a:ext>
            </a:extLst>
          </p:cNvPr>
          <p:cNvSpPr/>
          <p:nvPr userDrawn="1"/>
        </p:nvSpPr>
        <p:spPr>
          <a:xfrm>
            <a:off x="11530012" y="0"/>
            <a:ext cx="6619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723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D849F-0F5B-4B04-90FE-F6D76AD7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DE356-0B08-4F67-9A5A-BE3D170C7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A59EC-B04F-42F5-B075-05A4233B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6D103-6C94-423F-B848-5583D7A4C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yriad Pro Light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FC2F1-ED52-41F6-973D-1DCF94BB9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416A8-2831-4979-AE02-5D423D26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63FD3-0ADC-4165-8DD1-E9003DECD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4D6E03-1908-485D-A65B-90369E11A6F4}"/>
              </a:ext>
            </a:extLst>
          </p:cNvPr>
          <p:cNvSpPr/>
          <p:nvPr userDrawn="1"/>
        </p:nvSpPr>
        <p:spPr>
          <a:xfrm>
            <a:off x="11530013" y="0"/>
            <a:ext cx="6619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234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289654-EC87-4DEB-A278-B256E401773F}"/>
              </a:ext>
            </a:extLst>
          </p:cNvPr>
          <p:cNvSpPr/>
          <p:nvPr userDrawn="1"/>
        </p:nvSpPr>
        <p:spPr>
          <a:xfrm>
            <a:off x="10446589" y="5096174"/>
            <a:ext cx="2106283" cy="2106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78ED2F-0DB2-4AD2-8693-32BF18C8F0B9}"/>
              </a:ext>
            </a:extLst>
          </p:cNvPr>
          <p:cNvSpPr/>
          <p:nvPr userDrawn="1"/>
        </p:nvSpPr>
        <p:spPr>
          <a:xfrm rot="2850584">
            <a:off x="8777897" y="3453800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E7D5B-9F0E-4999-B3CB-BA9F1F77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5F164-B8F1-4E3B-972D-565278897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615D1-0BEA-41E7-AB3D-7825C1A9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6F7E82-8DF3-4DA6-8229-6B47319FA62C}"/>
              </a:ext>
            </a:extLst>
          </p:cNvPr>
          <p:cNvGrpSpPr/>
          <p:nvPr userDrawn="1"/>
        </p:nvGrpSpPr>
        <p:grpSpPr>
          <a:xfrm rot="16200000">
            <a:off x="8766612" y="-362779"/>
            <a:ext cx="3761742" cy="3761890"/>
            <a:chOff x="6336443" y="1602063"/>
            <a:chExt cx="3761742" cy="376189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C9B04B-834F-40CB-B00C-0818A8872C28}"/>
                </a:ext>
              </a:extLst>
            </p:cNvPr>
            <p:cNvSpPr/>
            <p:nvPr userDrawn="1"/>
          </p:nvSpPr>
          <p:spPr>
            <a:xfrm>
              <a:off x="7991902" y="3257670"/>
              <a:ext cx="2106283" cy="21062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 Light" panose="020B0603030403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F763FF7-E171-4E14-A91D-E3B5BD4F49CF}"/>
                </a:ext>
              </a:extLst>
            </p:cNvPr>
            <p:cNvSpPr/>
            <p:nvPr userDrawn="1"/>
          </p:nvSpPr>
          <p:spPr>
            <a:xfrm rot="2850584">
              <a:off x="6323210" y="1615296"/>
              <a:ext cx="3425927" cy="33994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 Light" panose="020B06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185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289654-EC87-4DEB-A278-B256E401773F}"/>
              </a:ext>
            </a:extLst>
          </p:cNvPr>
          <p:cNvSpPr/>
          <p:nvPr userDrawn="1"/>
        </p:nvSpPr>
        <p:spPr>
          <a:xfrm>
            <a:off x="10446589" y="5096174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78ED2F-0DB2-4AD2-8693-32BF18C8F0B9}"/>
              </a:ext>
            </a:extLst>
          </p:cNvPr>
          <p:cNvSpPr/>
          <p:nvPr userDrawn="1"/>
        </p:nvSpPr>
        <p:spPr>
          <a:xfrm rot="2850584">
            <a:off x="8777897" y="3453800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E7D5B-9F0E-4999-B3CB-BA9F1F77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5F164-B8F1-4E3B-972D-565278897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615D1-0BEA-41E7-AB3D-7825C1A9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C9B04B-834F-40CB-B00C-0818A8872C28}"/>
              </a:ext>
            </a:extLst>
          </p:cNvPr>
          <p:cNvSpPr/>
          <p:nvPr userDrawn="1"/>
        </p:nvSpPr>
        <p:spPr>
          <a:xfrm rot="16200000">
            <a:off x="10422145" y="-362705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763FF7-E171-4E14-A91D-E3B5BD4F49CF}"/>
              </a:ext>
            </a:extLst>
          </p:cNvPr>
          <p:cNvSpPr/>
          <p:nvPr userDrawn="1"/>
        </p:nvSpPr>
        <p:spPr>
          <a:xfrm rot="19050584">
            <a:off x="8766539" y="-425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194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289654-EC87-4DEB-A278-B256E401773F}"/>
              </a:ext>
            </a:extLst>
          </p:cNvPr>
          <p:cNvSpPr/>
          <p:nvPr userDrawn="1"/>
        </p:nvSpPr>
        <p:spPr>
          <a:xfrm>
            <a:off x="10446589" y="5096174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78ED2F-0DB2-4AD2-8693-32BF18C8F0B9}"/>
              </a:ext>
            </a:extLst>
          </p:cNvPr>
          <p:cNvSpPr/>
          <p:nvPr userDrawn="1"/>
        </p:nvSpPr>
        <p:spPr>
          <a:xfrm rot="2850584">
            <a:off x="8777897" y="3453800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E7D5B-9F0E-4999-B3CB-BA9F1F77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5F164-B8F1-4E3B-972D-565278897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615D1-0BEA-41E7-AB3D-7825C1A9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C9B04B-834F-40CB-B00C-0818A8872C28}"/>
              </a:ext>
            </a:extLst>
          </p:cNvPr>
          <p:cNvSpPr/>
          <p:nvPr userDrawn="1"/>
        </p:nvSpPr>
        <p:spPr>
          <a:xfrm rot="16200000">
            <a:off x="10422145" y="-362705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763FF7-E171-4E14-A91D-E3B5BD4F49CF}"/>
              </a:ext>
            </a:extLst>
          </p:cNvPr>
          <p:cNvSpPr/>
          <p:nvPr userDrawn="1"/>
        </p:nvSpPr>
        <p:spPr>
          <a:xfrm rot="19050584">
            <a:off x="8766539" y="-425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21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289654-EC87-4DEB-A278-B256E401773F}"/>
              </a:ext>
            </a:extLst>
          </p:cNvPr>
          <p:cNvSpPr/>
          <p:nvPr userDrawn="1"/>
        </p:nvSpPr>
        <p:spPr>
          <a:xfrm>
            <a:off x="10446589" y="5096174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78ED2F-0DB2-4AD2-8693-32BF18C8F0B9}"/>
              </a:ext>
            </a:extLst>
          </p:cNvPr>
          <p:cNvSpPr/>
          <p:nvPr userDrawn="1"/>
        </p:nvSpPr>
        <p:spPr>
          <a:xfrm rot="2850584">
            <a:off x="8777897" y="3453800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E7D5B-9F0E-4999-B3CB-BA9F1F77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5F164-B8F1-4E3B-972D-565278897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615D1-0BEA-41E7-AB3D-7825C1A9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C9B04B-834F-40CB-B00C-0818A8872C28}"/>
              </a:ext>
            </a:extLst>
          </p:cNvPr>
          <p:cNvSpPr/>
          <p:nvPr userDrawn="1"/>
        </p:nvSpPr>
        <p:spPr>
          <a:xfrm rot="16200000">
            <a:off x="10422145" y="-362705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763FF7-E171-4E14-A91D-E3B5BD4F49CF}"/>
              </a:ext>
            </a:extLst>
          </p:cNvPr>
          <p:cNvSpPr/>
          <p:nvPr userDrawn="1"/>
        </p:nvSpPr>
        <p:spPr>
          <a:xfrm rot="19050584">
            <a:off x="8766539" y="-425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37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289654-EC87-4DEB-A278-B256E401773F}"/>
              </a:ext>
            </a:extLst>
          </p:cNvPr>
          <p:cNvSpPr/>
          <p:nvPr userDrawn="1"/>
        </p:nvSpPr>
        <p:spPr>
          <a:xfrm>
            <a:off x="10446589" y="5096174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78ED2F-0DB2-4AD2-8693-32BF18C8F0B9}"/>
              </a:ext>
            </a:extLst>
          </p:cNvPr>
          <p:cNvSpPr/>
          <p:nvPr userDrawn="1"/>
        </p:nvSpPr>
        <p:spPr>
          <a:xfrm rot="2850584">
            <a:off x="8777897" y="3453800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E7D5B-9F0E-4999-B3CB-BA9F1F77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5F164-B8F1-4E3B-972D-565278897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615D1-0BEA-41E7-AB3D-7825C1A9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C9B04B-834F-40CB-B00C-0818A8872C28}"/>
              </a:ext>
            </a:extLst>
          </p:cNvPr>
          <p:cNvSpPr/>
          <p:nvPr userDrawn="1"/>
        </p:nvSpPr>
        <p:spPr>
          <a:xfrm rot="16200000">
            <a:off x="10422145" y="-362705"/>
            <a:ext cx="2106283" cy="210628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763FF7-E171-4E14-A91D-E3B5BD4F49CF}"/>
              </a:ext>
            </a:extLst>
          </p:cNvPr>
          <p:cNvSpPr/>
          <p:nvPr userDrawn="1"/>
        </p:nvSpPr>
        <p:spPr>
          <a:xfrm rot="19050584">
            <a:off x="8766539" y="-425"/>
            <a:ext cx="3425927" cy="33994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59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BC0F-F20F-4F36-83D8-CCE249A5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74EB-4D78-466F-BA34-76B95E8F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yriad Pro Light" panose="020B0603030403020204" pitchFamily="34" charset="0"/>
              </a:defRPr>
            </a:lvl1pPr>
            <a:lvl2pPr>
              <a:defRPr sz="2800">
                <a:latin typeface="Myriad Pro Light" panose="020B0603030403020204" pitchFamily="34" charset="0"/>
              </a:defRPr>
            </a:lvl2pPr>
            <a:lvl3pPr>
              <a:defRPr sz="2400">
                <a:latin typeface="Myriad Pro Light" panose="020B0603030403020204" pitchFamily="34" charset="0"/>
              </a:defRPr>
            </a:lvl3pPr>
            <a:lvl4pPr>
              <a:defRPr sz="2000">
                <a:latin typeface="Myriad Pro Light" panose="020B0603030403020204" pitchFamily="34" charset="0"/>
              </a:defRPr>
            </a:lvl4pPr>
            <a:lvl5pPr>
              <a:defRPr sz="2000">
                <a:latin typeface="Myriad Pro Light" panose="020B06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351E2-EE94-4E12-BE9F-A600F6270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C1AE7-ED99-419D-A7F1-F045FF2F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9466B-CE7F-49D4-A9B3-3F2B76163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9" name="Diamond 18">
            <a:extLst>
              <a:ext uri="{FF2B5EF4-FFF2-40B4-BE49-F238E27FC236}">
                <a16:creationId xmlns:a16="http://schemas.microsoft.com/office/drawing/2014/main" id="{641F51E2-E5A1-4923-8FEF-B57E058F520A}"/>
              </a:ext>
            </a:extLst>
          </p:cNvPr>
          <p:cNvSpPr/>
          <p:nvPr userDrawn="1"/>
        </p:nvSpPr>
        <p:spPr>
          <a:xfrm>
            <a:off x="11352212" y="2519364"/>
            <a:ext cx="839788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36E29C1C-9376-4332-9A39-D54821A209CA}"/>
              </a:ext>
            </a:extLst>
          </p:cNvPr>
          <p:cNvSpPr/>
          <p:nvPr userDrawn="1"/>
        </p:nvSpPr>
        <p:spPr>
          <a:xfrm>
            <a:off x="11352212" y="687387"/>
            <a:ext cx="839788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F1CA02ED-CAF2-4186-A260-741D94921C94}"/>
              </a:ext>
            </a:extLst>
          </p:cNvPr>
          <p:cNvSpPr/>
          <p:nvPr userDrawn="1"/>
        </p:nvSpPr>
        <p:spPr>
          <a:xfrm>
            <a:off x="11352210" y="6199191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3E05FDE8-BD94-4451-90A5-449139DEA4F7}"/>
              </a:ext>
            </a:extLst>
          </p:cNvPr>
          <p:cNvSpPr/>
          <p:nvPr userDrawn="1"/>
        </p:nvSpPr>
        <p:spPr>
          <a:xfrm>
            <a:off x="11352210" y="4360866"/>
            <a:ext cx="839789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396CDECC-021F-4177-9DCC-949F5C55F1F0}"/>
              </a:ext>
            </a:extLst>
          </p:cNvPr>
          <p:cNvSpPr/>
          <p:nvPr userDrawn="1"/>
        </p:nvSpPr>
        <p:spPr>
          <a:xfrm>
            <a:off x="11352210" y="-1150938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69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BC0F-F20F-4F36-83D8-CCE249A5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74EB-4D78-466F-BA34-76B95E8F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yriad Pro Light" panose="020B0603030403020204" pitchFamily="34" charset="0"/>
              </a:defRPr>
            </a:lvl1pPr>
            <a:lvl2pPr>
              <a:defRPr sz="2800">
                <a:latin typeface="Myriad Pro Light" panose="020B0603030403020204" pitchFamily="34" charset="0"/>
              </a:defRPr>
            </a:lvl2pPr>
            <a:lvl3pPr>
              <a:defRPr sz="2400">
                <a:latin typeface="Myriad Pro Light" panose="020B0603030403020204" pitchFamily="34" charset="0"/>
              </a:defRPr>
            </a:lvl3pPr>
            <a:lvl4pPr>
              <a:defRPr sz="2000">
                <a:latin typeface="Myriad Pro Light" panose="020B0603030403020204" pitchFamily="34" charset="0"/>
              </a:defRPr>
            </a:lvl4pPr>
            <a:lvl5pPr>
              <a:defRPr sz="2000">
                <a:latin typeface="Myriad Pro Light" panose="020B06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351E2-EE94-4E12-BE9F-A600F6270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C1AE7-ED99-419D-A7F1-F045FF2F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9466B-CE7F-49D4-A9B3-3F2B76163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4" name="Diamond 13">
            <a:extLst>
              <a:ext uri="{FF2B5EF4-FFF2-40B4-BE49-F238E27FC236}">
                <a16:creationId xmlns:a16="http://schemas.microsoft.com/office/drawing/2014/main" id="{754A7839-2CC1-485E-B228-23536153A69C}"/>
              </a:ext>
            </a:extLst>
          </p:cNvPr>
          <p:cNvSpPr/>
          <p:nvPr userDrawn="1"/>
        </p:nvSpPr>
        <p:spPr>
          <a:xfrm>
            <a:off x="11352210" y="2519364"/>
            <a:ext cx="839789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E33E13F5-43F1-4652-949C-19A8585FC1E0}"/>
              </a:ext>
            </a:extLst>
          </p:cNvPr>
          <p:cNvSpPr/>
          <p:nvPr userDrawn="1"/>
        </p:nvSpPr>
        <p:spPr>
          <a:xfrm>
            <a:off x="11352212" y="687387"/>
            <a:ext cx="839788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0E44A6DC-934E-41FE-810F-46A395C351B2}"/>
              </a:ext>
            </a:extLst>
          </p:cNvPr>
          <p:cNvSpPr/>
          <p:nvPr userDrawn="1"/>
        </p:nvSpPr>
        <p:spPr>
          <a:xfrm>
            <a:off x="11352208" y="6199191"/>
            <a:ext cx="839791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E1D662E-8D8A-406D-98D5-F8283DF8268C}"/>
              </a:ext>
            </a:extLst>
          </p:cNvPr>
          <p:cNvSpPr/>
          <p:nvPr userDrawn="1"/>
        </p:nvSpPr>
        <p:spPr>
          <a:xfrm>
            <a:off x="11352210" y="4360866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DD479EBC-7B2E-4304-B2BD-C34C654BA946}"/>
              </a:ext>
            </a:extLst>
          </p:cNvPr>
          <p:cNvSpPr/>
          <p:nvPr userDrawn="1"/>
        </p:nvSpPr>
        <p:spPr>
          <a:xfrm>
            <a:off x="11352208" y="-1150938"/>
            <a:ext cx="839792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2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C602-44D3-4189-BE68-A67CB53C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9F9F8-47E5-44CE-B643-C13FFB98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1F5B4-64C6-44F2-B5E4-2E1FB81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5F4CC-54FE-4269-AF79-3FB91557C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47BF8-FB70-45D1-9D16-C0FCB9F9C9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992368"/>
            <a:ext cx="9144000" cy="8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123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BC0F-F20F-4F36-83D8-CCE249A5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74EB-4D78-466F-BA34-76B95E8F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yriad Pro Light" panose="020B0603030403020204" pitchFamily="34" charset="0"/>
              </a:defRPr>
            </a:lvl1pPr>
            <a:lvl2pPr>
              <a:defRPr sz="2800">
                <a:latin typeface="Myriad Pro Light" panose="020B0603030403020204" pitchFamily="34" charset="0"/>
              </a:defRPr>
            </a:lvl2pPr>
            <a:lvl3pPr>
              <a:defRPr sz="2400">
                <a:latin typeface="Myriad Pro Light" panose="020B0603030403020204" pitchFamily="34" charset="0"/>
              </a:defRPr>
            </a:lvl3pPr>
            <a:lvl4pPr>
              <a:defRPr sz="2000">
                <a:latin typeface="Myriad Pro Light" panose="020B0603030403020204" pitchFamily="34" charset="0"/>
              </a:defRPr>
            </a:lvl4pPr>
            <a:lvl5pPr>
              <a:defRPr sz="2000">
                <a:latin typeface="Myriad Pro Light" panose="020B06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351E2-EE94-4E12-BE9F-A600F6270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C1AE7-ED99-419D-A7F1-F045FF2F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9466B-CE7F-49D4-A9B3-3F2B76163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9" name="Diamond 18">
            <a:extLst>
              <a:ext uri="{FF2B5EF4-FFF2-40B4-BE49-F238E27FC236}">
                <a16:creationId xmlns:a16="http://schemas.microsoft.com/office/drawing/2014/main" id="{43D7A2F6-49AB-4E92-8CD3-D0AFE91B13F1}"/>
              </a:ext>
            </a:extLst>
          </p:cNvPr>
          <p:cNvSpPr/>
          <p:nvPr userDrawn="1"/>
        </p:nvSpPr>
        <p:spPr>
          <a:xfrm>
            <a:off x="11352212" y="2519364"/>
            <a:ext cx="839788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E644137A-9B48-4967-A20D-D4ACA88951BC}"/>
              </a:ext>
            </a:extLst>
          </p:cNvPr>
          <p:cNvSpPr/>
          <p:nvPr userDrawn="1"/>
        </p:nvSpPr>
        <p:spPr>
          <a:xfrm>
            <a:off x="11352210" y="687387"/>
            <a:ext cx="839789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B2025F29-0F88-463A-8378-33F0A0486D53}"/>
              </a:ext>
            </a:extLst>
          </p:cNvPr>
          <p:cNvSpPr/>
          <p:nvPr userDrawn="1"/>
        </p:nvSpPr>
        <p:spPr>
          <a:xfrm>
            <a:off x="11352208" y="6199191"/>
            <a:ext cx="839791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A5A76BD7-54F2-428E-9A8E-E299A8C757E0}"/>
              </a:ext>
            </a:extLst>
          </p:cNvPr>
          <p:cNvSpPr/>
          <p:nvPr userDrawn="1"/>
        </p:nvSpPr>
        <p:spPr>
          <a:xfrm>
            <a:off x="11352210" y="4360866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DB595BB4-C8AD-46A3-AC86-7B2F959A3FDC}"/>
              </a:ext>
            </a:extLst>
          </p:cNvPr>
          <p:cNvSpPr/>
          <p:nvPr userDrawn="1"/>
        </p:nvSpPr>
        <p:spPr>
          <a:xfrm>
            <a:off x="11352210" y="-1150938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631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BC0F-F20F-4F36-83D8-CCE249A5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74EB-4D78-466F-BA34-76B95E8F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yriad Pro Light" panose="020B0603030403020204" pitchFamily="34" charset="0"/>
              </a:defRPr>
            </a:lvl1pPr>
            <a:lvl2pPr>
              <a:defRPr sz="2800">
                <a:latin typeface="Myriad Pro Light" panose="020B0603030403020204" pitchFamily="34" charset="0"/>
              </a:defRPr>
            </a:lvl2pPr>
            <a:lvl3pPr>
              <a:defRPr sz="2400">
                <a:latin typeface="Myriad Pro Light" panose="020B0603030403020204" pitchFamily="34" charset="0"/>
              </a:defRPr>
            </a:lvl3pPr>
            <a:lvl4pPr>
              <a:defRPr sz="2000">
                <a:latin typeface="Myriad Pro Light" panose="020B0603030403020204" pitchFamily="34" charset="0"/>
              </a:defRPr>
            </a:lvl4pPr>
            <a:lvl5pPr>
              <a:defRPr sz="2000">
                <a:latin typeface="Myriad Pro Light" panose="020B06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351E2-EE94-4E12-BE9F-A600F6270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C1AE7-ED99-419D-A7F1-F045FF2F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9466B-CE7F-49D4-A9B3-3F2B76163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24" name="Diamond 23">
            <a:extLst>
              <a:ext uri="{FF2B5EF4-FFF2-40B4-BE49-F238E27FC236}">
                <a16:creationId xmlns:a16="http://schemas.microsoft.com/office/drawing/2014/main" id="{12F8FA0B-B00B-45D1-BB33-0984DB93C9A4}"/>
              </a:ext>
            </a:extLst>
          </p:cNvPr>
          <p:cNvSpPr/>
          <p:nvPr userDrawn="1"/>
        </p:nvSpPr>
        <p:spPr>
          <a:xfrm>
            <a:off x="11352212" y="2519364"/>
            <a:ext cx="839788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CC5928FF-C077-4B23-BC67-45C863D1DC56}"/>
              </a:ext>
            </a:extLst>
          </p:cNvPr>
          <p:cNvSpPr/>
          <p:nvPr userDrawn="1"/>
        </p:nvSpPr>
        <p:spPr>
          <a:xfrm>
            <a:off x="11352210" y="687387"/>
            <a:ext cx="839789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0BEB14EC-26B9-4370-BF8D-5235E7282277}"/>
              </a:ext>
            </a:extLst>
          </p:cNvPr>
          <p:cNvSpPr/>
          <p:nvPr userDrawn="1"/>
        </p:nvSpPr>
        <p:spPr>
          <a:xfrm>
            <a:off x="11352208" y="6199191"/>
            <a:ext cx="839791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088D7323-C050-407A-A471-CFE57BEBD404}"/>
              </a:ext>
            </a:extLst>
          </p:cNvPr>
          <p:cNvSpPr/>
          <p:nvPr userDrawn="1"/>
        </p:nvSpPr>
        <p:spPr>
          <a:xfrm>
            <a:off x="11352210" y="4360866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3CE6F09D-030F-47DF-A581-D86ABB07F0D6}"/>
              </a:ext>
            </a:extLst>
          </p:cNvPr>
          <p:cNvSpPr/>
          <p:nvPr userDrawn="1"/>
        </p:nvSpPr>
        <p:spPr>
          <a:xfrm>
            <a:off x="11352210" y="-1150938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331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5BC0F-F20F-4F36-83D8-CCE249A5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74EB-4D78-466F-BA34-76B95E8F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yriad Pro Light" panose="020B0603030403020204" pitchFamily="34" charset="0"/>
              </a:defRPr>
            </a:lvl1pPr>
            <a:lvl2pPr>
              <a:defRPr sz="2800">
                <a:latin typeface="Myriad Pro Light" panose="020B0603030403020204" pitchFamily="34" charset="0"/>
              </a:defRPr>
            </a:lvl2pPr>
            <a:lvl3pPr>
              <a:defRPr sz="2400">
                <a:latin typeface="Myriad Pro Light" panose="020B0603030403020204" pitchFamily="34" charset="0"/>
              </a:defRPr>
            </a:lvl3pPr>
            <a:lvl4pPr>
              <a:defRPr sz="2000">
                <a:latin typeface="Myriad Pro Light" panose="020B0603030403020204" pitchFamily="34" charset="0"/>
              </a:defRPr>
            </a:lvl4pPr>
            <a:lvl5pPr>
              <a:defRPr sz="2000">
                <a:latin typeface="Myriad Pro Light" panose="020B06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351E2-EE94-4E12-BE9F-A600F6270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C1AE7-ED99-419D-A7F1-F045FF2FB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9466B-CE7F-49D4-A9B3-3F2B76163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14" name="Diamond 13">
            <a:extLst>
              <a:ext uri="{FF2B5EF4-FFF2-40B4-BE49-F238E27FC236}">
                <a16:creationId xmlns:a16="http://schemas.microsoft.com/office/drawing/2014/main" id="{1B6C30BA-A859-4E8C-9732-64FB53248577}"/>
              </a:ext>
            </a:extLst>
          </p:cNvPr>
          <p:cNvSpPr/>
          <p:nvPr userDrawn="1"/>
        </p:nvSpPr>
        <p:spPr>
          <a:xfrm>
            <a:off x="11352212" y="2519364"/>
            <a:ext cx="839788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5124F55B-DCF7-4595-84BE-B22117274B78}"/>
              </a:ext>
            </a:extLst>
          </p:cNvPr>
          <p:cNvSpPr/>
          <p:nvPr userDrawn="1"/>
        </p:nvSpPr>
        <p:spPr>
          <a:xfrm>
            <a:off x="11352210" y="687387"/>
            <a:ext cx="839790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0E058388-EBD9-467B-A634-66770530FC85}"/>
              </a:ext>
            </a:extLst>
          </p:cNvPr>
          <p:cNvSpPr/>
          <p:nvPr userDrawn="1"/>
        </p:nvSpPr>
        <p:spPr>
          <a:xfrm>
            <a:off x="11352208" y="6199191"/>
            <a:ext cx="839792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2805904-0BFE-42E4-8557-0449B0FB9EF7}"/>
              </a:ext>
            </a:extLst>
          </p:cNvPr>
          <p:cNvSpPr/>
          <p:nvPr userDrawn="1"/>
        </p:nvSpPr>
        <p:spPr>
          <a:xfrm>
            <a:off x="11352210" y="4360866"/>
            <a:ext cx="839789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E4A5A7A3-FB3B-4F60-8EB8-3E3B5084D2D8}"/>
              </a:ext>
            </a:extLst>
          </p:cNvPr>
          <p:cNvSpPr/>
          <p:nvPr userDrawn="1"/>
        </p:nvSpPr>
        <p:spPr>
          <a:xfrm>
            <a:off x="11352208" y="-1150938"/>
            <a:ext cx="839791" cy="1828800"/>
          </a:xfrm>
          <a:prstGeom prst="diamond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815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8BFD-34E3-4493-B518-EBC5EC6C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96B61-08B1-4C19-919E-61CB86DAE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yriad Pro Light" panose="020B06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1741B-E0F1-49C1-89BD-ECE02F14A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75EC7-7A85-4CFD-AFC1-210687C3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3100" y="6356350"/>
            <a:ext cx="819150" cy="365125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575A-8BC6-4966-973A-A3A759307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L-Shape 4">
            <a:extLst>
              <a:ext uri="{FF2B5EF4-FFF2-40B4-BE49-F238E27FC236}">
                <a16:creationId xmlns:a16="http://schemas.microsoft.com/office/drawing/2014/main" id="{6DC83287-D697-4AA1-B3F4-B8BD2116A733}"/>
              </a:ext>
            </a:extLst>
          </p:cNvPr>
          <p:cNvSpPr/>
          <p:nvPr userDrawn="1"/>
        </p:nvSpPr>
        <p:spPr>
          <a:xfrm flipH="1" flipV="1">
            <a:off x="10467975" y="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5C8884E9-86D7-4880-AFB6-4227FB5DBC71}"/>
              </a:ext>
            </a:extLst>
          </p:cNvPr>
          <p:cNvSpPr/>
          <p:nvPr userDrawn="1"/>
        </p:nvSpPr>
        <p:spPr>
          <a:xfrm flipH="1">
            <a:off x="10467974" y="596265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7807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8BFD-34E3-4493-B518-EBC5EC6C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96B61-08B1-4C19-919E-61CB86DAE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yriad Pro Light" panose="020B06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1741B-E0F1-49C1-89BD-ECE02F14A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75EC7-7A85-4CFD-AFC1-210687C3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3100" y="6356350"/>
            <a:ext cx="819150" cy="365125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575A-8BC6-4966-973A-A3A759307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L-Shape 4">
            <a:extLst>
              <a:ext uri="{FF2B5EF4-FFF2-40B4-BE49-F238E27FC236}">
                <a16:creationId xmlns:a16="http://schemas.microsoft.com/office/drawing/2014/main" id="{6DC83287-D697-4AA1-B3F4-B8BD2116A733}"/>
              </a:ext>
            </a:extLst>
          </p:cNvPr>
          <p:cNvSpPr/>
          <p:nvPr userDrawn="1"/>
        </p:nvSpPr>
        <p:spPr>
          <a:xfrm flipH="1" flipV="1">
            <a:off x="10467975" y="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5C8884E9-86D7-4880-AFB6-4227FB5DBC71}"/>
              </a:ext>
            </a:extLst>
          </p:cNvPr>
          <p:cNvSpPr/>
          <p:nvPr userDrawn="1"/>
        </p:nvSpPr>
        <p:spPr>
          <a:xfrm flipH="1">
            <a:off x="10467974" y="596265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409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8BFD-34E3-4493-B518-EBC5EC6C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96B61-08B1-4C19-919E-61CB86DAE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yriad Pro Light" panose="020B06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1741B-E0F1-49C1-89BD-ECE02F14A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75EC7-7A85-4CFD-AFC1-210687C3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3100" y="6356350"/>
            <a:ext cx="819150" cy="365125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575A-8BC6-4966-973A-A3A759307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L-Shape 4">
            <a:extLst>
              <a:ext uri="{FF2B5EF4-FFF2-40B4-BE49-F238E27FC236}">
                <a16:creationId xmlns:a16="http://schemas.microsoft.com/office/drawing/2014/main" id="{6DC83287-D697-4AA1-B3F4-B8BD2116A733}"/>
              </a:ext>
            </a:extLst>
          </p:cNvPr>
          <p:cNvSpPr/>
          <p:nvPr userDrawn="1"/>
        </p:nvSpPr>
        <p:spPr>
          <a:xfrm flipH="1" flipV="1">
            <a:off x="10467975" y="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5C8884E9-86D7-4880-AFB6-4227FB5DBC71}"/>
              </a:ext>
            </a:extLst>
          </p:cNvPr>
          <p:cNvSpPr/>
          <p:nvPr userDrawn="1"/>
        </p:nvSpPr>
        <p:spPr>
          <a:xfrm flipH="1">
            <a:off x="10467974" y="596265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4101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8BFD-34E3-4493-B518-EBC5EC6C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96B61-08B1-4C19-919E-61CB86DAE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yriad Pro Light" panose="020B06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1741B-E0F1-49C1-89BD-ECE02F14A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75EC7-7A85-4CFD-AFC1-210687C3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3100" y="6356350"/>
            <a:ext cx="819150" cy="365125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575A-8BC6-4966-973A-A3A759307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L-Shape 4">
            <a:extLst>
              <a:ext uri="{FF2B5EF4-FFF2-40B4-BE49-F238E27FC236}">
                <a16:creationId xmlns:a16="http://schemas.microsoft.com/office/drawing/2014/main" id="{6DC83287-D697-4AA1-B3F4-B8BD2116A733}"/>
              </a:ext>
            </a:extLst>
          </p:cNvPr>
          <p:cNvSpPr/>
          <p:nvPr userDrawn="1"/>
        </p:nvSpPr>
        <p:spPr>
          <a:xfrm flipH="1" flipV="1">
            <a:off x="10467975" y="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5C8884E9-86D7-4880-AFB6-4227FB5DBC71}"/>
              </a:ext>
            </a:extLst>
          </p:cNvPr>
          <p:cNvSpPr/>
          <p:nvPr userDrawn="1"/>
        </p:nvSpPr>
        <p:spPr>
          <a:xfrm flipH="1">
            <a:off x="10467974" y="596265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956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8BFD-34E3-4493-B518-EBC5EC6C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yriad Pro Light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96B61-08B1-4C19-919E-61CB86DAE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yriad Pro Light" panose="020B06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1741B-E0F1-49C1-89BD-ECE02F14A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yriad Pro Light" panose="020B06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75EC7-7A85-4CFD-AFC1-210687C3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3100" y="6356350"/>
            <a:ext cx="819150" cy="365125"/>
          </a:xfrm>
        </p:spPr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575A-8BC6-4966-973A-A3A759307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  <p:sp>
        <p:nvSpPr>
          <p:cNvPr id="5" name="L-Shape 4">
            <a:extLst>
              <a:ext uri="{FF2B5EF4-FFF2-40B4-BE49-F238E27FC236}">
                <a16:creationId xmlns:a16="http://schemas.microsoft.com/office/drawing/2014/main" id="{6DC83287-D697-4AA1-B3F4-B8BD2116A733}"/>
              </a:ext>
            </a:extLst>
          </p:cNvPr>
          <p:cNvSpPr/>
          <p:nvPr userDrawn="1"/>
        </p:nvSpPr>
        <p:spPr>
          <a:xfrm flipH="1" flipV="1">
            <a:off x="10467975" y="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5C8884E9-86D7-4880-AFB6-4227FB5DBC71}"/>
              </a:ext>
            </a:extLst>
          </p:cNvPr>
          <p:cNvSpPr/>
          <p:nvPr userDrawn="1"/>
        </p:nvSpPr>
        <p:spPr>
          <a:xfrm flipH="1">
            <a:off x="10467974" y="5962650"/>
            <a:ext cx="1724025" cy="895350"/>
          </a:xfrm>
          <a:prstGeom prst="corner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669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426DD-97E4-4B2A-A4C1-C181AEF1C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EAA72-3D63-431E-8163-8C3FE26CA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0FF9-11CD-43BD-8FBA-1F5D20F3BC4F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BF426-2E9E-49DA-9DA2-2BDC0C28A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873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EEBDF-9ABB-4035-96FC-BF554FE37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8" r="10956" b="18160"/>
          <a:stretch/>
        </p:blipFill>
        <p:spPr>
          <a:xfrm>
            <a:off x="3365270" y="1896467"/>
            <a:ext cx="5461460" cy="1172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D644F-1685-4B49-8022-7A5F0C03B0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="0">
                <a:latin typeface="Myriad Pro" panose="020B0503030403090204" pitchFamily="34" charset="0"/>
              </a:defRPr>
            </a:lvl1pPr>
          </a:lstStyle>
          <a:p>
            <a:r>
              <a:rPr lang="en-US"/>
              <a:t>More 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EEF35-73FE-4AE8-9D2E-3DEAA6C077AA}"/>
              </a:ext>
            </a:extLst>
          </p:cNvPr>
          <p:cNvSpPr txBox="1"/>
          <p:nvPr userDrawn="1"/>
        </p:nvSpPr>
        <p:spPr>
          <a:xfrm>
            <a:off x="2095500" y="3135066"/>
            <a:ext cx="8001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alibri" panose="020F0502020204030204" pitchFamily="34" charset="0"/>
                <a:ea typeface="Tahoma" pitchFamily="34" charset="0"/>
                <a:cs typeface="Tahoma" pitchFamily="34" charset="0"/>
                <a:hlinkClick r:id="rId3"/>
              </a:rPr>
              <a:t>http://mha.ohio.gov/</a:t>
            </a:r>
            <a:r>
              <a:rPr lang="en-US" sz="2400" b="1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endParaRPr lang="en-US" sz="2400" b="1"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400" b="1">
                <a:latin typeface="Myriad Pro" panose="020B0503030403090204" pitchFamily="34" charset="0"/>
                <a:ea typeface="Tahoma" pitchFamily="34" charset="0"/>
                <a:cs typeface="Tahoma" pitchFamily="34" charset="0"/>
              </a:rPr>
              <a:t>Join our OhioMHAS e-news listserv </a:t>
            </a:r>
          </a:p>
          <a:p>
            <a:pPr algn="ctr"/>
            <a:r>
              <a:rPr lang="en-US" sz="2400" b="1">
                <a:latin typeface="Myriad Pro" panose="020B0503030403090204" pitchFamily="34" charset="0"/>
                <a:ea typeface="Tahoma" pitchFamily="34" charset="0"/>
                <a:cs typeface="Tahoma" pitchFamily="34" charset="0"/>
              </a:rPr>
              <a:t>for all of the latest updates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52B778-82FD-415A-A7B6-11C9AF746B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66" y="4804593"/>
            <a:ext cx="2002536" cy="1777120"/>
          </a:xfrm>
          <a:prstGeom prst="ellipse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57150"/>
          </a:effectLst>
        </p:spPr>
      </p:pic>
    </p:spTree>
    <p:extLst>
      <p:ext uri="{BB962C8B-B14F-4D97-AF65-F5344CB8AC3E}">
        <p14:creationId xmlns:p14="http://schemas.microsoft.com/office/powerpoint/2010/main" val="99833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A5AA87-421C-4A43-937B-D3C7C7F994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992368"/>
            <a:ext cx="9144000" cy="865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7C602-44D3-4189-BE68-A67CB53C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9F9F8-47E5-44CE-B643-C13FFB98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1F5B4-64C6-44F2-B5E4-2E1FB81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5F4CC-54FE-4269-AF79-3FB91557C6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197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69900" y="1665291"/>
            <a:ext cx="9348787" cy="4633910"/>
          </a:xfrm>
          <a:prstGeom prst="rect">
            <a:avLst/>
          </a:prstGeom>
        </p:spPr>
        <p:txBody>
          <a:bodyPr/>
          <a:lstStyle>
            <a:lvl1pPr>
              <a:tabLst>
                <a:tab pos="8972326" algn="r"/>
              </a:tabLst>
              <a:defRPr/>
            </a:lvl1pPr>
            <a:lvl2pPr>
              <a:tabLst>
                <a:tab pos="8972326" algn="r"/>
              </a:tabLst>
              <a:defRPr/>
            </a:lvl2pPr>
            <a:lvl3pPr>
              <a:tabLst>
                <a:tab pos="8972326" algn="r"/>
              </a:tabLst>
              <a:defRPr/>
            </a:lvl3pPr>
            <a:lvl4pPr>
              <a:tabLst>
                <a:tab pos="8972326" algn="r"/>
              </a:tabLst>
              <a:defRPr/>
            </a:lvl4pPr>
            <a:lvl5pPr>
              <a:tabLst>
                <a:tab pos="6705432" algn="r"/>
              </a:tabLst>
              <a:defRPr baseline="0"/>
            </a:lvl5pPr>
            <a:lvl6pPr>
              <a:tabLst>
                <a:tab pos="8972326" algn="r"/>
              </a:tabLst>
              <a:defRPr/>
            </a:lvl6pPr>
            <a:lvl7pPr>
              <a:tabLst>
                <a:tab pos="8972326" algn="r"/>
              </a:tabLst>
              <a:defRPr/>
            </a:lvl7pPr>
            <a:lvl8pPr>
              <a:tabLst>
                <a:tab pos="8972326" algn="r"/>
              </a:tabLst>
              <a:defRPr/>
            </a:lvl8pPr>
            <a:lvl9pPr>
              <a:tabLst>
                <a:tab pos="8972326" algn="r"/>
              </a:tabLst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400">
                <a:solidFill>
                  <a:srgbClr val="064E7E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7578619-99DE-4A3B-939A-CA35E9507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97352"/>
            <a:ext cx="2743200" cy="22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F153A121-4F83-4F26-A108-B06F810F4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5854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DF1514-680C-4083-9FED-326BAF2F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56" y="6191253"/>
            <a:ext cx="6867144" cy="67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7C602-44D3-4189-BE68-A67CB53C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9F9F8-47E5-44CE-B643-C13FFB98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 Light" panose="020B0603030403020204" pitchFamily="34" charset="0"/>
              </a:defRPr>
            </a:lvl1pPr>
            <a:lvl2pPr>
              <a:defRPr>
                <a:latin typeface="Myriad Pro Light" panose="020B0603030403020204" pitchFamily="34" charset="0"/>
              </a:defRPr>
            </a:lvl2pPr>
            <a:lvl3pPr>
              <a:defRPr>
                <a:latin typeface="Myriad Pro Light" panose="020B0603030403020204" pitchFamily="34" charset="0"/>
              </a:defRPr>
            </a:lvl3pPr>
            <a:lvl4pPr>
              <a:defRPr>
                <a:latin typeface="Myriad Pro Light" panose="020B0603030403020204" pitchFamily="34" charset="0"/>
              </a:defRPr>
            </a:lvl4pPr>
            <a:lvl5pPr>
              <a:defRPr>
                <a:latin typeface="Myriad Pro Light" panose="020B06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1F5B4-64C6-44F2-B5E4-2E1FB813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97CAE-993D-4A67-A315-CA4011EEB43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5F4CC-54FE-4269-AF79-3FB91557C6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877" y="5666776"/>
            <a:ext cx="126807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7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9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40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2A031-163C-4DEB-B558-6D15CCE10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8E673-5FBB-4230-AA90-5896D9CEC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F0D36-525B-4789-BEBF-3794D0AC6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yriad Pro Light" panose="020B0603030403020204" pitchFamily="34" charset="0"/>
              </a:defRPr>
            </a:lvl1pPr>
          </a:lstStyle>
          <a:p>
            <a:fld id="{2BB80FF9-11CD-43BD-8FBA-1F5D20F3BC4F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4AE33-CB72-47E4-91BC-B6427A29B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yriad Pro Light" panose="020B06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488C9-BA51-4D30-BF14-46F10A130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54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42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yriad Pro Light" panose="020B06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 Light" panose="020B06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 Light" panose="020B06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 Light" panose="020B06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 Light" panose="020B06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 Light" panose="020B06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2A031-163C-4DEB-B558-6D15CCE10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8E673-5FBB-4230-AA90-5896D9CEC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F0D36-525B-4789-BEBF-3794D0AC6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yriad Pro Light" panose="020B0603030403020204" pitchFamily="34" charset="0"/>
              </a:defRPr>
            </a:lvl1pPr>
          </a:lstStyle>
          <a:p>
            <a:fld id="{2BB80FF9-11CD-43BD-8FBA-1F5D20F3BC4F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4AE33-CB72-47E4-91BC-B6427A29B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yriad Pro Light" panose="020B06030304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488C9-BA51-4D30-BF14-46F10A130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yriad Pro Light" panose="020B0603030403020204" pitchFamily="34" charset="0"/>
              </a:defRPr>
            </a:lvl1pPr>
          </a:lstStyle>
          <a:p>
            <a:fld id="{BF197CAE-993D-4A67-A315-CA4011EEB4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  <p:sldLayoutId id="2147483740" r:id="rId39"/>
    <p:sldLayoutId id="2147483741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yriad Pro Light" panose="020B06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 Light" panose="020B06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 Light" panose="020B06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 Light" panose="020B06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 Light" panose="020B06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 Light" panose="020B06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9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3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ha.ohio.gov/" TargetMode="External"/><Relationship Id="rId7" Type="http://schemas.openxmlformats.org/officeDocument/2006/relationships/hyperlink" Target="http://www.988lifeline.org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://www.oacbha.org/" TargetMode="External"/><Relationship Id="rId5" Type="http://schemas.openxmlformats.org/officeDocument/2006/relationships/hyperlink" Target="http://www.recoveryohio.gov/" TargetMode="External"/><Relationship Id="rId4" Type="http://schemas.openxmlformats.org/officeDocument/2006/relationships/hyperlink" Target="http://www.mha.ohio.gov/about-us/mission-vision-and-values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hyperlink" Target="https://www.healthyagingpoll.org/report/how-food-insecurity-affects-older-adult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hyperlink" Target="https://policyoptions.irpp.org/magazines/may-2020/covid-19-has-proven-canada-can-cure-homelessness/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00FBA-85E7-4180-AAF6-89C9BE44F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4936" y="2961394"/>
            <a:ext cx="9144000" cy="990600"/>
          </a:xfrm>
        </p:spPr>
        <p:txBody>
          <a:bodyPr/>
          <a:lstStyle/>
          <a:p>
            <a:pPr algn="r"/>
            <a:r>
              <a:rPr lang="en-US" b="1" dirty="0" err="1">
                <a:latin typeface="Myriad Pro" panose="020B0503030403090204"/>
              </a:rPr>
              <a:t>OhioMHAS</a:t>
            </a:r>
            <a:r>
              <a:rPr lang="en-US" b="1" dirty="0">
                <a:latin typeface="Myriad Pro" panose="020B0503030403090204"/>
              </a:rPr>
              <a:t>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EE684-D00A-41B7-B5C1-3CB026DD5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2530" y="3951993"/>
            <a:ext cx="7136405" cy="2125533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latin typeface="Myriad Pro" panose="020B0503030403090204"/>
              </a:rPr>
              <a:t>Ohio Council of County Officials</a:t>
            </a:r>
          </a:p>
          <a:p>
            <a:pPr algn="r"/>
            <a:r>
              <a:rPr lang="en-US" dirty="0">
                <a:latin typeface="Myriad Pro" panose="020B0503030403090204"/>
              </a:rPr>
              <a:t>Director Lori Criss</a:t>
            </a:r>
          </a:p>
          <a:p>
            <a:pPr algn="r"/>
            <a:r>
              <a:rPr lang="en-US" dirty="0">
                <a:latin typeface="Myriad Pro" panose="020B0503030403090204"/>
              </a:rPr>
              <a:t>November 2, 2022</a:t>
            </a:r>
          </a:p>
        </p:txBody>
      </p:sp>
    </p:spTree>
    <p:extLst>
      <p:ext uri="{BB962C8B-B14F-4D97-AF65-F5344CB8AC3E}">
        <p14:creationId xmlns:p14="http://schemas.microsoft.com/office/powerpoint/2010/main" val="3862580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CCC6FC-DB51-47E1-833A-D2FCB542A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41" y="-2632"/>
            <a:ext cx="88750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AA6BD-4312-4FEF-8668-6BD9B9FE957C}"/>
              </a:ext>
            </a:extLst>
          </p:cNvPr>
          <p:cNvSpPr/>
          <p:nvPr/>
        </p:nvSpPr>
        <p:spPr>
          <a:xfrm>
            <a:off x="0" y="0"/>
            <a:ext cx="3316941" cy="6858000"/>
          </a:xfrm>
          <a:prstGeom prst="rect">
            <a:avLst/>
          </a:prstGeom>
          <a:solidFill>
            <a:srgbClr val="75A6CE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C6D034-D196-4F4E-95C7-CA9DBA3FBAF4}"/>
              </a:ext>
            </a:extLst>
          </p:cNvPr>
          <p:cNvSpPr txBox="1"/>
          <p:nvPr/>
        </p:nvSpPr>
        <p:spPr>
          <a:xfrm>
            <a:off x="150471" y="370387"/>
            <a:ext cx="3316941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Myriad Pro"/>
              </a:rPr>
              <a:t>Our Vision</a:t>
            </a:r>
            <a:endParaRPr lang="en-US" sz="4400" b="1" i="1">
              <a:solidFill>
                <a:schemeClr val="bg1"/>
              </a:solidFill>
              <a:latin typeface="Myriad Pro"/>
            </a:endParaRPr>
          </a:p>
          <a:p>
            <a:endParaRPr lang="en-US" sz="2400">
              <a:solidFill>
                <a:schemeClr val="bg1"/>
              </a:solidFill>
              <a:latin typeface="Myriad Pr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  <a:latin typeface="Myriad Pro"/>
              </a:rPr>
              <a:t>Visible and accessible </a:t>
            </a:r>
            <a:r>
              <a:rPr lang="en-US" sz="2400">
                <a:solidFill>
                  <a:schemeClr val="bg1"/>
                </a:solidFill>
                <a:latin typeface="Myriad Pro"/>
              </a:rPr>
              <a:t>crisis continuum of services.</a:t>
            </a:r>
            <a:br>
              <a:rPr lang="en-US" sz="2400">
                <a:solidFill>
                  <a:schemeClr val="bg1"/>
                </a:solidFill>
                <a:latin typeface="Myriad Pro"/>
              </a:rPr>
            </a:br>
            <a:endParaRPr lang="en-US" sz="2400">
              <a:solidFill>
                <a:schemeClr val="bg1"/>
              </a:solidFill>
              <a:latin typeface="Myriad Pr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Myriad Pro"/>
              </a:rPr>
              <a:t>Supports that are </a:t>
            </a:r>
            <a:r>
              <a:rPr lang="en-US" sz="2400" b="1">
                <a:solidFill>
                  <a:schemeClr val="bg1"/>
                </a:solidFill>
                <a:latin typeface="Myriad Pro"/>
              </a:rPr>
              <a:t>person-centered </a:t>
            </a:r>
            <a:r>
              <a:rPr lang="en-US" sz="2400">
                <a:solidFill>
                  <a:schemeClr val="bg1"/>
                </a:solidFill>
                <a:latin typeface="Myriad Pro"/>
              </a:rPr>
              <a:t>and quality-driven.</a:t>
            </a:r>
            <a:br>
              <a:rPr lang="en-US" sz="2400">
                <a:solidFill>
                  <a:schemeClr val="bg1"/>
                </a:solidFill>
                <a:latin typeface="Myriad Pro"/>
              </a:rPr>
            </a:br>
            <a:endParaRPr lang="en-US" sz="2400">
              <a:solidFill>
                <a:schemeClr val="bg1"/>
              </a:solidFill>
              <a:latin typeface="Myriad Pr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Myriad Pro"/>
              </a:rPr>
              <a:t>Ensuring people are </a:t>
            </a:r>
            <a:r>
              <a:rPr lang="en-US" sz="2400" b="1">
                <a:solidFill>
                  <a:schemeClr val="bg1"/>
                </a:solidFill>
                <a:latin typeface="Myriad Pro"/>
              </a:rPr>
              <a:t>stabilized </a:t>
            </a:r>
            <a:br>
              <a:rPr lang="en-US" sz="2400" b="1">
                <a:solidFill>
                  <a:schemeClr val="bg1"/>
                </a:solidFill>
                <a:latin typeface="Myriad Pro"/>
              </a:rPr>
            </a:br>
            <a:r>
              <a:rPr lang="en-US" sz="2400" b="1">
                <a:solidFill>
                  <a:schemeClr val="bg1"/>
                </a:solidFill>
                <a:latin typeface="Myriad Pro"/>
              </a:rPr>
              <a:t>and thriving</a:t>
            </a:r>
            <a:r>
              <a:rPr lang="en-US" sz="2400">
                <a:solidFill>
                  <a:schemeClr val="bg1"/>
                </a:solidFill>
                <a:latin typeface="Myriad Pro"/>
              </a:rPr>
              <a:t> in their community.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Myriad Pr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31265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EC1822-E65C-4928-A519-4A0623DA7E89}"/>
              </a:ext>
            </a:extLst>
          </p:cNvPr>
          <p:cNvSpPr/>
          <p:nvPr/>
        </p:nvSpPr>
        <p:spPr>
          <a:xfrm>
            <a:off x="4793673" y="6104878"/>
            <a:ext cx="7398327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CE639F-7441-4110-AE64-05A0944BEB00}"/>
              </a:ext>
            </a:extLst>
          </p:cNvPr>
          <p:cNvSpPr/>
          <p:nvPr/>
        </p:nvSpPr>
        <p:spPr>
          <a:xfrm>
            <a:off x="0" y="0"/>
            <a:ext cx="12192000" cy="929158"/>
          </a:xfrm>
          <a:prstGeom prst="rect">
            <a:avLst/>
          </a:prstGeom>
          <a:solidFill>
            <a:srgbClr val="75A6CE"/>
          </a:solidFill>
          <a:ln>
            <a:solidFill>
              <a:srgbClr val="75A6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4E41EA-05E9-4581-A074-BF2085C3FC75}"/>
              </a:ext>
            </a:extLst>
          </p:cNvPr>
          <p:cNvSpPr txBox="1">
            <a:spLocks/>
          </p:cNvSpPr>
          <p:nvPr/>
        </p:nvSpPr>
        <p:spPr>
          <a:xfrm>
            <a:off x="298786" y="126059"/>
            <a:ext cx="11045489" cy="9291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 Light" panose="020B0603030403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Myriad Pro"/>
              </a:rPr>
              <a:t>Ohio’s Crisis System: Pillars of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65FDA2-D842-49FE-B529-BCB09858F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1357312"/>
            <a:ext cx="104965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44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C0ED32-DC53-4900-B206-F0D2CBDA680D}"/>
              </a:ext>
            </a:extLst>
          </p:cNvPr>
          <p:cNvSpPr/>
          <p:nvPr/>
        </p:nvSpPr>
        <p:spPr>
          <a:xfrm>
            <a:off x="0" y="-148642"/>
            <a:ext cx="12192000" cy="929158"/>
          </a:xfrm>
          <a:prstGeom prst="rect">
            <a:avLst/>
          </a:prstGeom>
          <a:solidFill>
            <a:srgbClr val="71A9DB"/>
          </a:solidFill>
          <a:ln>
            <a:solidFill>
              <a:srgbClr val="71A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642CE7-FA8D-4344-BE51-43AE108AF098}"/>
              </a:ext>
            </a:extLst>
          </p:cNvPr>
          <p:cNvSpPr txBox="1">
            <a:spLocks/>
          </p:cNvSpPr>
          <p:nvPr/>
        </p:nvSpPr>
        <p:spPr>
          <a:xfrm>
            <a:off x="428879" y="50860"/>
            <a:ext cx="11763121" cy="9291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 Light" panose="020B0603030403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Myriad Pro"/>
              </a:rPr>
              <a:t>Key 988 Messages in Ohio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222BC-0E81-470F-AF7B-B0FE8F271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4" y="5571511"/>
            <a:ext cx="1487554" cy="123562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CA2806-494B-4C30-A2DF-534D366CC558}"/>
              </a:ext>
            </a:extLst>
          </p:cNvPr>
          <p:cNvSpPr txBox="1">
            <a:spLocks/>
          </p:cNvSpPr>
          <p:nvPr/>
        </p:nvSpPr>
        <p:spPr>
          <a:xfrm>
            <a:off x="7152987" y="1179520"/>
            <a:ext cx="4687159" cy="5425442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SzPct val="125000"/>
            </a:pPr>
            <a:r>
              <a:rPr lang="en-US" sz="2400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  <a:t>Assure Ohioans in a behavioral health crisis that </a:t>
            </a:r>
            <a:r>
              <a:rPr lang="en-US" sz="2400" b="1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  <a:t>help is available</a:t>
            </a:r>
            <a:r>
              <a:rPr lang="en-US" sz="2400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2400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  <a:t>and that </a:t>
            </a:r>
            <a:r>
              <a:rPr lang="en-US" sz="2400" b="1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  <a:t>it’s ok to ask for help</a:t>
            </a:r>
            <a:r>
              <a:rPr lang="en-US" sz="2400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Myriad Pro 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125000"/>
            </a:pPr>
            <a:r>
              <a:rPr lang="en-US" sz="2400" dirty="0">
                <a:latin typeface="Myriad Pro  "/>
                <a:ea typeface="Calibri" panose="020F0502020204030204" pitchFamily="34" charset="0"/>
                <a:cs typeface="Times New Roman" panose="02020603050405020304" pitchFamily="18" charset="0"/>
              </a:rPr>
              <a:t>Define</a:t>
            </a:r>
            <a:r>
              <a:rPr lang="en-US" sz="2400" dirty="0">
                <a:effectLst/>
                <a:latin typeface="Myriad Pro 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effectLst/>
                <a:latin typeface="Myriad Pro  "/>
                <a:ea typeface="Calibri" panose="020F0502020204030204" pitchFamily="34" charset="0"/>
                <a:cs typeface="Times New Roman" panose="02020603050405020304" pitchFamily="18" charset="0"/>
              </a:rPr>
              <a:t>what 988 is and what 988 isn’t</a:t>
            </a:r>
            <a:r>
              <a:rPr lang="en-US" sz="2400" dirty="0">
                <a:effectLst/>
                <a:latin typeface="Myriad Pro  "/>
                <a:ea typeface="Calibri" panose="020F0502020204030204" pitchFamily="34" charset="0"/>
                <a:cs typeface="Times New Roman" panose="02020603050405020304" pitchFamily="18" charset="0"/>
              </a:rPr>
              <a:t>, and how it differs from 911.</a:t>
            </a:r>
            <a:br>
              <a:rPr lang="en-US" sz="2400" dirty="0">
                <a:effectLst/>
                <a:latin typeface="Myriad Pro  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700" dirty="0">
              <a:effectLst/>
              <a:latin typeface="Myriad Pro 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125000"/>
            </a:pPr>
            <a:r>
              <a:rPr lang="en-US" sz="2400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  <a:t>Demonstrate how Ohioans in crisis and their families can access help via 988, and </a:t>
            </a:r>
            <a:r>
              <a:rPr lang="en-US" sz="2400" b="1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  <a:t>what happens next </a:t>
            </a:r>
            <a:r>
              <a:rPr lang="en-US" sz="2400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  <a:t>when they call, chat, or text.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25000"/>
              <a:buNone/>
            </a:pPr>
            <a:endParaRPr lang="en-US" sz="2400" dirty="0">
              <a:effectLst/>
              <a:latin typeface="Myriad Pro  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125000"/>
            </a:pPr>
            <a:r>
              <a:rPr lang="en-US" sz="2400" b="1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  <a:t>988 launched successfully in Ohio in July,</a:t>
            </a:r>
            <a:r>
              <a:rPr lang="en-US" sz="2400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  <a:t> and we are committed to the work that needs to happen in the coming months and years as this system is lifted up.</a:t>
            </a:r>
            <a:endParaRPr lang="en-US" sz="2400" dirty="0">
              <a:latin typeface="Myriad Pro  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25000"/>
              <a:buNone/>
            </a:pPr>
            <a:br>
              <a:rPr lang="en-US" sz="2400" dirty="0">
                <a:effectLst/>
                <a:latin typeface="Myriad Pro  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700" dirty="0">
              <a:effectLst/>
              <a:latin typeface="Myriad Pro 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erson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F33A6CC5-3A49-4E5A-8CBE-FD9D6DDFA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4" y="1621637"/>
            <a:ext cx="6397290" cy="28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63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9F90970-43D4-43F9-B6FE-7A783B8E3317}"/>
              </a:ext>
            </a:extLst>
          </p:cNvPr>
          <p:cNvSpPr/>
          <p:nvPr/>
        </p:nvSpPr>
        <p:spPr>
          <a:xfrm>
            <a:off x="0" y="-148642"/>
            <a:ext cx="12192000" cy="929158"/>
          </a:xfrm>
          <a:prstGeom prst="rect">
            <a:avLst/>
          </a:prstGeom>
          <a:solidFill>
            <a:srgbClr val="71A9DB"/>
          </a:solidFill>
          <a:ln>
            <a:solidFill>
              <a:srgbClr val="71A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642CE7-FA8D-4344-BE51-43AE108AF098}"/>
              </a:ext>
            </a:extLst>
          </p:cNvPr>
          <p:cNvSpPr txBox="1">
            <a:spLocks/>
          </p:cNvSpPr>
          <p:nvPr/>
        </p:nvSpPr>
        <p:spPr>
          <a:xfrm>
            <a:off x="477698" y="36304"/>
            <a:ext cx="11045489" cy="556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 Light" panose="020B0603030403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Myriad Pro"/>
              </a:rPr>
              <a:t>Ohio’s 988 Lifeline Center Network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40DCA5-3AF2-4957-9805-8624E658F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3" y="5622371"/>
            <a:ext cx="1487554" cy="1235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04C381-B4C7-4723-8181-0C393B82F37E}"/>
              </a:ext>
            </a:extLst>
          </p:cNvPr>
          <p:cNvSpPr txBox="1"/>
          <p:nvPr/>
        </p:nvSpPr>
        <p:spPr>
          <a:xfrm>
            <a:off x="0" y="4917783"/>
            <a:ext cx="4351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Myriad Pro  "/>
              </a:rPr>
              <a:t>Partial State Coverage </a:t>
            </a:r>
            <a:br>
              <a:rPr lang="en-US" sz="2400" b="1" dirty="0">
                <a:latin typeface="Myriad Pro  "/>
              </a:rPr>
            </a:br>
            <a:r>
              <a:rPr lang="en-US" sz="2400" b="1" dirty="0">
                <a:latin typeface="Myriad Pro  "/>
              </a:rPr>
              <a:t>Prior to May 2022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41ACCC6B-3DE7-48DA-AE66-65C210889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11" y="1126495"/>
            <a:ext cx="4740090" cy="37927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0C107C-545E-4BCC-B401-BEC2FAE91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737" y="1044591"/>
            <a:ext cx="7946140" cy="5277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2A8F95-40B0-46CB-BF4A-2BCD62BB7D87}"/>
              </a:ext>
            </a:extLst>
          </p:cNvPr>
          <p:cNvSpPr txBox="1"/>
          <p:nvPr/>
        </p:nvSpPr>
        <p:spPr>
          <a:xfrm>
            <a:off x="7840110" y="4862538"/>
            <a:ext cx="42497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Myriad Pro  "/>
              </a:rPr>
              <a:t>Expanded Coverage:</a:t>
            </a:r>
            <a:endParaRPr lang="en-US" sz="1600" i="1" dirty="0">
              <a:latin typeface="Myriad Pro  "/>
            </a:endParaRPr>
          </a:p>
          <a:p>
            <a:pPr algn="ctr"/>
            <a:r>
              <a:rPr lang="en-US" b="1" i="1" dirty="0">
                <a:latin typeface="Myriad Pro  "/>
              </a:rPr>
              <a:t>Ohio has grown its Lifeline Provider Network from 12 to 19 call centers, providing all 88 counties with coverage.</a:t>
            </a:r>
          </a:p>
        </p:txBody>
      </p:sp>
    </p:spTree>
    <p:extLst>
      <p:ext uri="{BB962C8B-B14F-4D97-AF65-F5344CB8AC3E}">
        <p14:creationId xmlns:p14="http://schemas.microsoft.com/office/powerpoint/2010/main" val="752399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CA5C7FE2-5272-4C47-9A01-618F0C8B2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" y="1259621"/>
            <a:ext cx="6716272" cy="4785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F47824-8BA9-47BD-B54A-654E0AF18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655" y="1414636"/>
            <a:ext cx="4172712" cy="447531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BB41BE-771C-46E4-8EC9-7349B7C81C87}"/>
              </a:ext>
            </a:extLst>
          </p:cNvPr>
          <p:cNvCxnSpPr/>
          <p:nvPr/>
        </p:nvCxnSpPr>
        <p:spPr>
          <a:xfrm>
            <a:off x="7400263" y="1259621"/>
            <a:ext cx="0" cy="5013597"/>
          </a:xfrm>
          <a:prstGeom prst="line">
            <a:avLst/>
          </a:prstGeom>
          <a:ln>
            <a:solidFill>
              <a:srgbClr val="F4807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A5576CD-607A-4F2A-922B-7B2C93E84155}"/>
              </a:ext>
            </a:extLst>
          </p:cNvPr>
          <p:cNvSpPr/>
          <p:nvPr/>
        </p:nvSpPr>
        <p:spPr>
          <a:xfrm>
            <a:off x="0" y="-148642"/>
            <a:ext cx="12192000" cy="929158"/>
          </a:xfrm>
          <a:prstGeom prst="rect">
            <a:avLst/>
          </a:prstGeom>
          <a:solidFill>
            <a:srgbClr val="71A9DB"/>
          </a:solidFill>
          <a:ln>
            <a:solidFill>
              <a:srgbClr val="71A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E4E6050-30C1-403D-8AD6-D92324D93091}"/>
              </a:ext>
            </a:extLst>
          </p:cNvPr>
          <p:cNvSpPr txBox="1">
            <a:spLocks/>
          </p:cNvSpPr>
          <p:nvPr/>
        </p:nvSpPr>
        <p:spPr>
          <a:xfrm>
            <a:off x="484632" y="0"/>
            <a:ext cx="11045489" cy="556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 Light" panose="020B0603030403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Myriad Pro"/>
              </a:rPr>
              <a:t>988 By the Numbers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CF0757-6E01-43CB-A1D2-1BC5C5B9C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" y="5673325"/>
            <a:ext cx="1499191" cy="11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20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5A23E-6F03-4588-9923-58B76B1DE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0" y="173931"/>
            <a:ext cx="12099403" cy="6684069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EAB0CF38-ED6F-4356-94EA-93E804F72A61}"/>
              </a:ext>
            </a:extLst>
          </p:cNvPr>
          <p:cNvSpPr/>
          <p:nvPr/>
        </p:nvSpPr>
        <p:spPr>
          <a:xfrm>
            <a:off x="1579329" y="1623309"/>
            <a:ext cx="559397" cy="494852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76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C9C8-1F15-4D69-B6B0-FDAA174D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607" y="2544826"/>
            <a:ext cx="934478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Myriad Pro  "/>
              </a:rPr>
              <a:t>Adult Access to Wellness 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F0996A-C59C-40FB-BB62-6CF951411246}"/>
              </a:ext>
            </a:extLst>
          </p:cNvPr>
          <p:cNvSpPr/>
          <p:nvPr/>
        </p:nvSpPr>
        <p:spPr>
          <a:xfrm>
            <a:off x="5035296" y="6177957"/>
            <a:ext cx="7156704" cy="680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74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F7117B-20AF-4E59-9A2F-AB40E97939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325369"/>
            <a:ext cx="4670097" cy="20663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4200" dirty="0">
                <a:latin typeface="Myriad Pro  "/>
              </a:rPr>
              <a:t>Multi-System Adults </a:t>
            </a:r>
            <a:r>
              <a:rPr lang="en-US" sz="4200" b="1" dirty="0">
                <a:latin typeface="Myriad Pro  "/>
              </a:rPr>
              <a:t>Enhancing Wellness </a:t>
            </a:r>
            <a:r>
              <a:rPr lang="en-US" sz="4200" dirty="0">
                <a:latin typeface="Myriad Pro  "/>
              </a:rPr>
              <a:t>Project</a:t>
            </a:r>
          </a:p>
        </p:txBody>
      </p:sp>
      <p:sp>
        <p:nvSpPr>
          <p:cNvPr id="5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29CB2B2-1164-44BB-B87E-CBF3A956141A}"/>
              </a:ext>
            </a:extLst>
          </p:cNvPr>
          <p:cNvSpPr txBox="1">
            <a:spLocks/>
          </p:cNvSpPr>
          <p:nvPr/>
        </p:nvSpPr>
        <p:spPr>
          <a:xfrm>
            <a:off x="640080" y="2738254"/>
            <a:ext cx="4670096" cy="3358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Myriad Pro Light" panose="020B060303040302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sz="2100" dirty="0">
                <a:latin typeface="Myriad Pro  "/>
                <a:ea typeface="+mn-ea"/>
                <a:cs typeface="+mn-cs"/>
              </a:rPr>
              <a:t>A strategic approach, individualized by community,</a:t>
            </a:r>
            <a:r>
              <a:rPr lang="en-US" sz="2100" i="1" dirty="0">
                <a:latin typeface="Myriad Pro  "/>
                <a:ea typeface="+mn-ea"/>
                <a:cs typeface="+mn-cs"/>
              </a:rPr>
              <a:t> </a:t>
            </a:r>
            <a:r>
              <a:rPr lang="en-US" sz="2100" dirty="0">
                <a:latin typeface="Myriad Pro  "/>
                <a:ea typeface="+mn-ea"/>
                <a:cs typeface="+mn-cs"/>
              </a:rPr>
              <a:t>to </a:t>
            </a:r>
            <a:r>
              <a:rPr lang="en-US" sz="2100" b="1" dirty="0">
                <a:solidFill>
                  <a:schemeClr val="accent2"/>
                </a:solidFill>
                <a:latin typeface="Myriad Pro  "/>
                <a:ea typeface="+mn-ea"/>
                <a:cs typeface="+mn-cs"/>
              </a:rPr>
              <a:t>strengthen local systems collaboration to support </a:t>
            </a:r>
            <a:br>
              <a:rPr lang="en-US" sz="2100" b="1" dirty="0">
                <a:solidFill>
                  <a:schemeClr val="accent2"/>
                </a:solidFill>
                <a:latin typeface="Myriad Pro  "/>
                <a:ea typeface="+mn-ea"/>
                <a:cs typeface="+mn-cs"/>
              </a:rPr>
            </a:br>
            <a:r>
              <a:rPr lang="en-US" sz="2100" b="1" dirty="0">
                <a:solidFill>
                  <a:schemeClr val="accent2"/>
                </a:solidFill>
                <a:latin typeface="Myriad Pro  "/>
                <a:ea typeface="+mn-ea"/>
                <a:cs typeface="+mn-cs"/>
              </a:rPr>
              <a:t>long-term wellness </a:t>
            </a:r>
            <a:r>
              <a:rPr lang="en-US" sz="2100" dirty="0">
                <a:latin typeface="Myriad Pro  "/>
                <a:ea typeface="+mn-ea"/>
                <a:cs typeface="+mn-cs"/>
              </a:rPr>
              <a:t>for adults with serious mental illness who have frequent psychiatric hospitalizations and are involved with multiple human services and/or criminal justice systems.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C5E89D-1033-48AE-856F-BBB3E5C433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73" r="21272" b="-2"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17823-A268-4E70-908F-45DFCAFC8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" y="5673325"/>
            <a:ext cx="1499191" cy="11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54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FB92EF-8250-4561-8A2D-9D633BDC6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br>
              <a:rPr lang="en-US" sz="5000" kern="1200" dirty="0">
                <a:solidFill>
                  <a:schemeClr val="bg1"/>
                </a:solidFill>
                <a:latin typeface="Myriad Pro  "/>
              </a:rPr>
            </a:br>
            <a:r>
              <a:rPr lang="en-US" sz="5000" kern="1200" dirty="0">
                <a:solidFill>
                  <a:schemeClr val="bg1"/>
                </a:solidFill>
                <a:latin typeface="Myriad Pro  "/>
              </a:rPr>
              <a:t>Definition of Multi-System Adults (MSA)</a:t>
            </a:r>
            <a:br>
              <a:rPr lang="en-US" sz="5000" kern="1200" dirty="0">
                <a:solidFill>
                  <a:schemeClr val="bg1"/>
                </a:solidFill>
                <a:latin typeface="Myriad Pro  "/>
              </a:rPr>
            </a:br>
            <a:endParaRPr lang="en-US" sz="5000" kern="1200" dirty="0">
              <a:solidFill>
                <a:schemeClr val="bg1"/>
              </a:solidFill>
              <a:latin typeface="Myriad Pro  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E076F78-C5F8-4B07-9B74-28C380EAFC7E}"/>
              </a:ext>
            </a:extLst>
          </p:cNvPr>
          <p:cNvSpPr txBox="1"/>
          <p:nvPr/>
        </p:nvSpPr>
        <p:spPr>
          <a:xfrm>
            <a:off x="4863889" y="1255465"/>
            <a:ext cx="7300684" cy="5331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Myriad Pro  "/>
              </a:rPr>
              <a:t>An adult with significant mental illness who also has: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i="1" dirty="0">
                <a:solidFill>
                  <a:schemeClr val="accent5"/>
                </a:solidFill>
                <a:latin typeface="Myriad Pro  "/>
              </a:rPr>
              <a:t>Two or more psychiatric hospitalizations </a:t>
            </a:r>
            <a:br>
              <a:rPr lang="en-US" sz="2400" i="1" dirty="0">
                <a:solidFill>
                  <a:schemeClr val="accent5"/>
                </a:solidFill>
                <a:latin typeface="Myriad Pro  "/>
              </a:rPr>
            </a:br>
            <a:r>
              <a:rPr lang="en-US" sz="2400" i="1" dirty="0">
                <a:solidFill>
                  <a:schemeClr val="accent5"/>
                </a:solidFill>
                <a:latin typeface="Myriad Pro  "/>
              </a:rPr>
              <a:t>in the last 12 months </a:t>
            </a:r>
            <a:r>
              <a:rPr lang="en-US" sz="2000" i="1" dirty="0">
                <a:solidFill>
                  <a:schemeClr val="accent5"/>
                </a:solidFill>
                <a:latin typeface="Myriad Pro  "/>
              </a:rPr>
              <a:t>(could include a stay in a Crisis Stabilization Unit), </a:t>
            </a:r>
            <a:r>
              <a:rPr lang="en-US" sz="2400" i="1" dirty="0">
                <a:solidFill>
                  <a:schemeClr val="accent5"/>
                </a:solidFill>
                <a:latin typeface="Myriad Pro  "/>
              </a:rPr>
              <a:t>or jail incarceration, or involvement in an Outpatient Competency Restoration Program.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Myriad Pro  "/>
              </a:rPr>
              <a:t>and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i="1" dirty="0">
                <a:solidFill>
                  <a:schemeClr val="accent5"/>
                </a:solidFill>
                <a:latin typeface="Myriad Pro  "/>
              </a:rPr>
              <a:t>is connected to one or more other system of care.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Myriad Pro  "/>
              </a:rPr>
              <a:t>Aging (over 65)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Myriad Pro  "/>
              </a:rPr>
              <a:t>Criminal Justice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Myriad Pro  "/>
              </a:rPr>
              <a:t>Developmental Disabilities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Myriad Pro  "/>
              </a:rPr>
              <a:t>Homeless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Myriad Pro  "/>
              </a:rPr>
              <a:t>Veterans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025243-F593-40B5-825C-5C3EFCDCC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8" y="5860107"/>
            <a:ext cx="726371" cy="726371"/>
          </a:xfrm>
          <a:prstGeom prst="ellipse">
            <a:avLst/>
          </a:prstGeom>
          <a:ln w="63500" cap="rnd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4090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1F8AC-3FE3-4738-839F-7EA327CCE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45" y="1608667"/>
            <a:ext cx="3421045" cy="4501127"/>
          </a:xfrm>
        </p:spPr>
        <p:txBody>
          <a:bodyPr anchor="t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Myriad Pro  "/>
              </a:rPr>
              <a:t>Project</a:t>
            </a:r>
            <a:br>
              <a:rPr lang="en-US" dirty="0">
                <a:solidFill>
                  <a:srgbClr val="FFFFFF"/>
                </a:solidFill>
                <a:latin typeface="Myriad Pro  "/>
              </a:rPr>
            </a:br>
            <a:r>
              <a:rPr lang="en-US" dirty="0">
                <a:solidFill>
                  <a:srgbClr val="FFFFFF"/>
                </a:solidFill>
                <a:latin typeface="Myriad Pro  "/>
              </a:rPr>
              <a:t>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F2B81-8F2E-44D8-9418-B222C4BC9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NAMI/Individuals Served/Families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Hospitals- State and Private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Police/First Responders/Jails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Behavioral Health Providers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Peer Run Organizations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Courts/Supervising Authorities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Agencies on Aging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Veteran’s Administration</a:t>
            </a:r>
          </a:p>
          <a:p>
            <a:pPr>
              <a:lnSpc>
                <a:spcPct val="110000"/>
              </a:lnSpc>
            </a:pPr>
            <a:endParaRPr lang="en-US" sz="2000" dirty="0">
              <a:latin typeface="Myriad Pro  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DD0E1-022F-443C-AEB0-4CA11111C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9696" y="1608667"/>
            <a:ext cx="3421957" cy="4501127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Developmental Disabilities Board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Person-centered Care Coordination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Guardianship Organizations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Homeless Serving Agencies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Housing Providers/Landlords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Day Service Providers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Re-entry Coalition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Myriad Pro  "/>
                <a:cs typeface="Calibri" panose="020F0502020204030204" pitchFamily="34" charset="0"/>
              </a:rPr>
              <a:t>Other Relevant Entities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59622C-62A3-4D61-A3B9-06346ABDD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8" y="5860107"/>
            <a:ext cx="726371" cy="726371"/>
          </a:xfrm>
          <a:prstGeom prst="ellipse">
            <a:avLst/>
          </a:prstGeom>
          <a:ln w="63500" cap="rnd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143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96531-6465-430B-BB66-CFACD754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90204"/>
              </a:rPr>
              <a:t>OVERVIEW </a:t>
            </a:r>
            <a:r>
              <a:rPr lang="en-US" dirty="0"/>
              <a:t>of </a:t>
            </a:r>
            <a:r>
              <a:rPr lang="en-US" dirty="0" err="1"/>
              <a:t>OhioMHAS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5FB47-510B-4D8A-A2D0-88492E8A5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1938" y="1130157"/>
            <a:ext cx="9008123" cy="5362718"/>
          </a:xfrm>
        </p:spPr>
        <p:txBody>
          <a:bodyPr>
            <a:normAutofit fontScale="92500"/>
          </a:bodyPr>
          <a:lstStyle/>
          <a:p>
            <a:pPr marL="0" lvl="0" indent="0">
              <a:spcAft>
                <a:spcPts val="1000"/>
              </a:spcAft>
              <a:buNone/>
            </a:pPr>
            <a:r>
              <a:rPr lang="en-US" sz="3500" b="1" dirty="0">
                <a:solidFill>
                  <a:schemeClr val="accent1"/>
                </a:solidFill>
                <a:latin typeface="Myriad Pro"/>
              </a:rPr>
              <a:t>Mission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Myriad Pro Light" panose="020B0603030403020204"/>
              </a:rPr>
              <a:t>Provide statewide leadership of a high-quality mental health and addiction prevention, treatment and recovery system that is effective and valued by all Ohioans.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US" sz="3500" b="1" dirty="0">
                <a:solidFill>
                  <a:schemeClr val="accent1"/>
                </a:solidFill>
                <a:latin typeface="Myriad Pro"/>
              </a:rPr>
              <a:t>Vision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Myriad Pro Light" panose="020B0603030403020204"/>
              </a:rPr>
              <a:t>End suffering from mental illness, substance use disorders, and problem gambling for Ohioans of all ages, their families, and communities.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Myriad Pro"/>
              </a:rPr>
              <a:t>Values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Myriad Pro Light" panose="020B0603030403020204"/>
              </a:rPr>
              <a:t>Demonstrate our core values in our relationships with our constituents across the state, with state agencies, and within our own department.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E015D9-59B8-4117-9266-77831995E25B}"/>
              </a:ext>
            </a:extLst>
          </p:cNvPr>
          <p:cNvSpPr/>
          <p:nvPr/>
        </p:nvSpPr>
        <p:spPr>
          <a:xfrm>
            <a:off x="4791456" y="5997230"/>
            <a:ext cx="7388352" cy="871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24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A26BC7-A1F8-485A-9561-8CEB76C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70" y="1165860"/>
            <a:ext cx="3841169" cy="45262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latin typeface="Myriad Pro  "/>
              </a:rPr>
              <a:t>Strategy #1:  </a:t>
            </a:r>
            <a:r>
              <a:rPr lang="en-US" sz="4000" b="1" dirty="0">
                <a:latin typeface="Myriad Pro  "/>
              </a:rPr>
              <a:t>Systems Collaboration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F28C1-C362-4D3C-8BD5-BAA314174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849" y="655608"/>
            <a:ext cx="6538823" cy="5546784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latin typeface="Myriad Pro  "/>
                <a:cs typeface="Calibri" panose="020F0502020204030204" pitchFamily="34" charset="0"/>
              </a:rPr>
              <a:t>Goal:</a:t>
            </a:r>
            <a:br>
              <a:rPr lang="en-US" sz="2400" dirty="0">
                <a:solidFill>
                  <a:schemeClr val="accent2"/>
                </a:solidFill>
                <a:latin typeface="Myriad Pro  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2"/>
                </a:solidFill>
                <a:latin typeface="Myriad Pro  "/>
                <a:cs typeface="Calibri" panose="020F0502020204030204" pitchFamily="34" charset="0"/>
              </a:rPr>
              <a:t>Develop and/or strengthen communication and collaboration between local systems and secure available resources with a focus on sustainability.</a:t>
            </a:r>
            <a:endParaRPr lang="en-US" sz="1100" dirty="0">
              <a:latin typeface="Myriad Pro Light" panose="020B0603030403020204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Myriad Pro  "/>
                <a:cs typeface="Calibri" panose="020F0502020204030204" pitchFamily="34" charset="0"/>
              </a:rPr>
              <a:t>Draw on existing resources from </a:t>
            </a:r>
            <a:r>
              <a:rPr lang="en-US" sz="2400" dirty="0" err="1">
                <a:latin typeface="Myriad Pro  "/>
                <a:cs typeface="Calibri" panose="020F0502020204030204" pitchFamily="34" charset="0"/>
              </a:rPr>
              <a:t>OhioMHAS</a:t>
            </a:r>
            <a:r>
              <a:rPr lang="en-US" sz="2400" dirty="0">
                <a:latin typeface="Myriad Pro  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Myriad Pro  "/>
                <a:cs typeface="Calibri" panose="020F0502020204030204" pitchFamily="34" charset="0"/>
              </a:rPr>
              <a:t>Draw on existing supports within the community.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Myriad Pro  "/>
                <a:cs typeface="Calibri" panose="020F0502020204030204" pitchFamily="34" charset="0"/>
              </a:rPr>
              <a:t>Draw on existing statewide resources.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Myriad Pro  "/>
                <a:cs typeface="Calibri" panose="020F0502020204030204" pitchFamily="34" charset="0"/>
              </a:rPr>
              <a:t>Draw on existing local, state, and federal resources.</a:t>
            </a:r>
            <a:endParaRPr lang="en-US" sz="1800" i="1" dirty="0">
              <a:solidFill>
                <a:schemeClr val="bg1">
                  <a:lumMod val="50000"/>
                </a:schemeClr>
              </a:solidFill>
              <a:latin typeface="Myriad Pro  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Myriad Pro Light" panose="020B0603030403020204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A6109F-7C89-4967-9F1D-D7F37B675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" y="5673325"/>
            <a:ext cx="1499191" cy="11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30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226A6-05D0-4259-B8EF-F12CD1E8F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latin typeface="Myriad Pro  "/>
              </a:rPr>
              <a:t>Strategy #2: </a:t>
            </a:r>
            <a:r>
              <a:rPr lang="en-US" sz="4000" b="1" dirty="0">
                <a:latin typeface="Myriad Pro  "/>
              </a:rPr>
              <a:t>Person-Centered Use of Funds</a:t>
            </a:r>
            <a:br>
              <a:rPr lang="en-US" sz="1700" dirty="0">
                <a:latin typeface="Myriad Pro  "/>
              </a:rPr>
            </a:br>
            <a:endParaRPr lang="en-US" sz="1700" dirty="0">
              <a:latin typeface="Myriad Pro  "/>
            </a:endParaRP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543862AE-F4A5-4A14-9026-11036A4F4C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7827959"/>
              </p:ext>
            </p:extLst>
          </p:nvPr>
        </p:nvGraphicFramePr>
        <p:xfrm>
          <a:off x="1144683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9440965-9EA6-4955-96A2-48759EC799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0" y="5694590"/>
            <a:ext cx="1499191" cy="11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03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2BAFD8-A481-4EF7-A1F2-8D0F31244182}"/>
              </a:ext>
            </a:extLst>
          </p:cNvPr>
          <p:cNvSpPr txBox="1">
            <a:spLocks/>
          </p:cNvSpPr>
          <p:nvPr/>
        </p:nvSpPr>
        <p:spPr>
          <a:xfrm>
            <a:off x="1062989" y="0"/>
            <a:ext cx="9824086" cy="1840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 Light" panose="020B0603030403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Myriad Pro  "/>
              </a:rPr>
              <a:t>FY22 Summary: </a:t>
            </a:r>
            <a:r>
              <a:rPr lang="en-US" sz="4000" b="1" dirty="0">
                <a:solidFill>
                  <a:srgbClr val="C00000"/>
                </a:solidFill>
                <a:latin typeface="Myriad Pro  "/>
              </a:rPr>
              <a:t>Real Results for Ohioans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A232B8-B60A-4983-99BB-5C4C8EF90618}"/>
              </a:ext>
            </a:extLst>
          </p:cNvPr>
          <p:cNvSpPr txBox="1">
            <a:spLocks/>
          </p:cNvSpPr>
          <p:nvPr/>
        </p:nvSpPr>
        <p:spPr>
          <a:xfrm>
            <a:off x="1524000" y="1682749"/>
            <a:ext cx="9144000" cy="4198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</a:pPr>
            <a:r>
              <a:rPr lang="en-US" sz="2400" dirty="0">
                <a:latin typeface="Myriad Pro  "/>
              </a:rPr>
              <a:t>31 ADAMHS boards were spending MSA funds in some capacity within 90 days of receiving those funds.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latin typeface="Myriad Pro  "/>
              </a:rPr>
              <a:t>44 county ADAMHS boards participated in FY22.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latin typeface="Myriad Pro  "/>
              </a:rPr>
              <a:t>Boards identified provider partners, developed referral systems, conducted outreach, developed collaborative teams and/or utilized existing collaborations, identified eligible individuals, monitored use of the project, and expanded where necessary.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latin typeface="Myriad Pro  "/>
              </a:rPr>
              <a:t>400 Ohioans served. </a:t>
            </a:r>
            <a:endParaRPr lang="en-US" sz="2400" b="1" dirty="0">
              <a:solidFill>
                <a:srgbClr val="FF0000"/>
              </a:solidFill>
              <a:highlight>
                <a:srgbClr val="FFFF00"/>
              </a:highlight>
              <a:latin typeface="Myriad Pro  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459E85-5B44-4C65-8D31-CD66084DAA43}"/>
              </a:ext>
            </a:extLst>
          </p:cNvPr>
          <p:cNvSpPr/>
          <p:nvPr/>
        </p:nvSpPr>
        <p:spPr>
          <a:xfrm>
            <a:off x="5177790" y="6160770"/>
            <a:ext cx="7014210" cy="697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23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C9C8-1F15-4D69-B6B0-FDAA174D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432" y="2510917"/>
            <a:ext cx="756513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Myriad Pro  "/>
              </a:rPr>
              <a:t>Criminal Justice Initiatives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1AD45F-70D2-42FF-9B5A-DD8664EBD2A0}"/>
              </a:ext>
            </a:extLst>
          </p:cNvPr>
          <p:cNvSpPr/>
          <p:nvPr/>
        </p:nvSpPr>
        <p:spPr>
          <a:xfrm>
            <a:off x="4791456" y="5974080"/>
            <a:ext cx="7388352" cy="871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81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D1397-E490-40E0-86D1-E9714243E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anchor="ctr">
            <a:normAutofit/>
          </a:bodyPr>
          <a:lstStyle/>
          <a:p>
            <a:r>
              <a:rPr lang="en-US" sz="4800" dirty="0" err="1">
                <a:latin typeface="Myriad Pro  "/>
              </a:rPr>
              <a:t>OhioMHAS</a:t>
            </a:r>
            <a:r>
              <a:rPr lang="en-US" sz="4800" dirty="0">
                <a:latin typeface="Myriad Pro  "/>
              </a:rPr>
              <a:t> Specialized Docket Subsidy Program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CE214-D55B-447A-93FB-EB0DB4B50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6" y="628671"/>
            <a:ext cx="5100320" cy="3059444"/>
          </a:xfrm>
        </p:spPr>
        <p:txBody>
          <a:bodyPr anchor="ctr">
            <a:normAutofit lnSpcReduction="10000"/>
          </a:bodyPr>
          <a:lstStyle/>
          <a:p>
            <a:pPr marL="0" marR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effectLst/>
                <a:latin typeface="Myriad Pro  "/>
                <a:ea typeface="Times New Roman" panose="02020603050405020304" pitchFamily="18" charset="0"/>
              </a:rPr>
              <a:t>Expanding Access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Myriad Pro  "/>
                <a:ea typeface="Times New Roman" panose="02020603050405020304" pitchFamily="18" charset="0"/>
              </a:rPr>
              <a:t>O</a:t>
            </a:r>
            <a:r>
              <a:rPr lang="en-US" sz="2000" dirty="0">
                <a:effectLst/>
                <a:latin typeface="Myriad Pro  "/>
                <a:ea typeface="Times New Roman" panose="02020603050405020304" pitchFamily="18" charset="0"/>
              </a:rPr>
              <a:t>ver 200 dockets throughout Ohio have been awarded funds.</a:t>
            </a:r>
            <a:br>
              <a:rPr lang="en-US" sz="2000" dirty="0">
                <a:effectLst/>
                <a:latin typeface="Myriad Pro  "/>
                <a:ea typeface="Times New Roman" panose="02020603050405020304" pitchFamily="18" charset="0"/>
              </a:rPr>
            </a:br>
            <a:endParaRPr lang="en-US" sz="2000" dirty="0">
              <a:effectLst/>
              <a:latin typeface="Myriad Pro  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Myriad Pro  "/>
                <a:ea typeface="Times New Roman" panose="02020603050405020304" pitchFamily="18" charset="0"/>
              </a:rPr>
              <a:t>$17.5 million in SFY20-21 </a:t>
            </a:r>
            <a:r>
              <a:rPr lang="en-US" sz="2000" dirty="0">
                <a:latin typeface="Myriad Pro  "/>
                <a:ea typeface="Times New Roman" panose="02020603050405020304" pitchFamily="18" charset="0"/>
              </a:rPr>
              <a:t>supported </a:t>
            </a:r>
            <a:r>
              <a:rPr lang="en-US" sz="2000" dirty="0">
                <a:effectLst/>
                <a:latin typeface="Myriad Pro  "/>
                <a:ea typeface="Times New Roman" panose="02020603050405020304" pitchFamily="18" charset="0"/>
              </a:rPr>
              <a:t>current courts and expanded specialty docket access to more communities. </a:t>
            </a:r>
            <a:br>
              <a:rPr lang="en-US" sz="2000" dirty="0">
                <a:effectLst/>
                <a:latin typeface="Myriad Pro  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Myriad Pro  "/>
                <a:ea typeface="Times New Roman" panose="02020603050405020304" pitchFamily="18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Myriad Pro  "/>
                <a:ea typeface="Times New Roman" panose="02020603050405020304" pitchFamily="18" charset="0"/>
              </a:rPr>
              <a:t>SFY22-23 budget provides $20 million to expand specialized dockets.</a:t>
            </a:r>
            <a:endParaRPr lang="en-US" sz="2000" dirty="0">
              <a:effectLst/>
              <a:latin typeface="Myriad Pro  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000" dirty="0">
              <a:effectLst/>
              <a:latin typeface="Myriad Pro  "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5A6D36-41E3-461C-9D43-11576CC37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8" y="5860107"/>
            <a:ext cx="726371" cy="726371"/>
          </a:xfrm>
          <a:prstGeom prst="ellipse">
            <a:avLst/>
          </a:prstGeom>
          <a:ln w="63500" cap="rnd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13FA5-B9DA-4132-9974-EEC0D1AE681E}"/>
              </a:ext>
            </a:extLst>
          </p:cNvPr>
          <p:cNvSpPr txBox="1"/>
          <p:nvPr/>
        </p:nvSpPr>
        <p:spPr>
          <a:xfrm>
            <a:off x="6094476" y="3616391"/>
            <a:ext cx="5759496" cy="29392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 "/>
                <a:ea typeface="Times New Roman" panose="02020603050405020304" pitchFamily="18" charset="0"/>
              </a:rPr>
              <a:t>Real Results for Ohioans:</a:t>
            </a:r>
          </a:p>
          <a:p>
            <a:pPr marR="0" lvl="0">
              <a:spcBef>
                <a:spcPts val="0"/>
              </a:spcBef>
            </a:pPr>
            <a:r>
              <a:rPr lang="en-US" sz="1800" b="1" dirty="0">
                <a:latin typeface="Myriad Pro  "/>
                <a:ea typeface="Times New Roman" panose="02020603050405020304" pitchFamily="18" charset="0"/>
              </a:rPr>
              <a:t>O</a:t>
            </a:r>
            <a:r>
              <a:rPr lang="en-US" sz="1800" b="1" dirty="0">
                <a:effectLst/>
                <a:latin typeface="Myriad Pro  "/>
                <a:ea typeface="Times New Roman" panose="02020603050405020304" pitchFamily="18" charset="0"/>
              </a:rPr>
              <a:t>ver 7,400 people served </a:t>
            </a:r>
            <a:r>
              <a:rPr lang="en-US" sz="1800" dirty="0">
                <a:effectLst/>
                <a:latin typeface="Myriad Pro  "/>
                <a:ea typeface="Times New Roman" panose="02020603050405020304" pitchFamily="18" charset="0"/>
              </a:rPr>
              <a:t>in SFY22. </a:t>
            </a:r>
            <a:endParaRPr lang="en-US" sz="1800" dirty="0">
              <a:effectLst/>
              <a:highlight>
                <a:srgbClr val="FFFF00"/>
              </a:highlight>
              <a:latin typeface="Myriad Pro  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br>
              <a:rPr lang="en-US" sz="1800" dirty="0">
                <a:effectLst/>
                <a:latin typeface="Myriad Pro  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Myriad Pro  "/>
                <a:ea typeface="Times New Roman" panose="02020603050405020304" pitchFamily="18" charset="0"/>
              </a:rPr>
              <a:t>ODRC recidivism rate of 3%, </a:t>
            </a:r>
            <a:r>
              <a:rPr lang="en-US" sz="1800" dirty="0">
                <a:effectLst/>
                <a:latin typeface="Myriad Pro  "/>
                <a:ea typeface="Times New Roman" panose="02020603050405020304" pitchFamily="18" charset="0"/>
              </a:rPr>
              <a:t>compared to the three-year recidivism rate of 20.8% for the overall ODRC population.</a:t>
            </a:r>
            <a:br>
              <a:rPr lang="en-US" sz="1800" dirty="0">
                <a:effectLst/>
                <a:latin typeface="Myriad Pro  "/>
                <a:ea typeface="Times New Roman" panose="02020603050405020304" pitchFamily="18" charset="0"/>
              </a:rPr>
            </a:br>
            <a:endParaRPr lang="en-US" sz="1800" dirty="0">
              <a:effectLst/>
              <a:latin typeface="Myriad Pro  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r>
              <a:rPr lang="en-US" sz="1800" b="1" dirty="0">
                <a:effectLst/>
                <a:latin typeface="Myriad Pro  "/>
                <a:ea typeface="Times New Roman" panose="02020603050405020304" pitchFamily="18" charset="0"/>
              </a:rPr>
              <a:t>ODYS recidivism rate of 1%</a:t>
            </a:r>
            <a:r>
              <a:rPr lang="en-US" sz="1800" dirty="0">
                <a:effectLst/>
                <a:latin typeface="Myriad Pro  "/>
                <a:ea typeface="Times New Roman" panose="02020603050405020304" pitchFamily="18" charset="0"/>
              </a:rPr>
              <a:t>, compared to the three-year recidivism rate of 32.69% for the overall ODYS population.</a:t>
            </a:r>
          </a:p>
        </p:txBody>
      </p:sp>
    </p:spTree>
    <p:extLst>
      <p:ext uri="{BB962C8B-B14F-4D97-AF65-F5344CB8AC3E}">
        <p14:creationId xmlns:p14="http://schemas.microsoft.com/office/powerpoint/2010/main" val="95856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E2EC-EA6D-4578-93F3-41D6584EE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786" y="332512"/>
            <a:ext cx="4048073" cy="16139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300" dirty="0">
                <a:latin typeface="Myriad Pro  "/>
              </a:rPr>
              <a:t>MAT Reimbursement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89408A-5223-4CD7-8E33-9415A8025D07}"/>
              </a:ext>
            </a:extLst>
          </p:cNvPr>
          <p:cNvSpPr txBox="1">
            <a:spLocks/>
          </p:cNvSpPr>
          <p:nvPr/>
        </p:nvSpPr>
        <p:spPr>
          <a:xfrm>
            <a:off x="6385280" y="2500681"/>
            <a:ext cx="4905502" cy="43571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b="0" dirty="0">
                <a:latin typeface="Myriad Pro  "/>
                <a:ea typeface="Times New Roman" panose="02020603050405020304" pitchFamily="18" charset="0"/>
              </a:rPr>
              <a:t>R</a:t>
            </a:r>
            <a:r>
              <a:rPr lang="en-US" sz="2000" b="0" dirty="0">
                <a:effectLst/>
                <a:latin typeface="Myriad Pro  "/>
                <a:ea typeface="Times New Roman" panose="02020603050405020304" pitchFamily="18" charset="0"/>
              </a:rPr>
              <a:t>eimbursement to counties for the cost of drugs administered or dispensed to</a:t>
            </a:r>
            <a:r>
              <a:rPr lang="en-US" sz="2000" b="0" dirty="0">
                <a:latin typeface="Myriad Pro  "/>
                <a:ea typeface="Times New Roman" panose="02020603050405020304" pitchFamily="18" charset="0"/>
              </a:rPr>
              <a:t> </a:t>
            </a:r>
            <a:r>
              <a:rPr lang="en-US" sz="2000" b="0" dirty="0">
                <a:effectLst/>
                <a:latin typeface="Myriad Pro  "/>
                <a:ea typeface="Calibri" panose="020F0502020204030204" pitchFamily="34" charset="0"/>
              </a:rPr>
              <a:t>inmates of county jails in medication assisted treatment or in withdrawal management or detoxification.  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Myriad Pro  "/>
                <a:ea typeface="Times New Roman" panose="02020603050405020304" pitchFamily="18" charset="0"/>
              </a:rPr>
              <a:t>Eligible drugs include not only those used for opioid treatment, but also alcohol treatment.</a:t>
            </a:r>
            <a:endParaRPr lang="en-US" sz="2000" b="0" dirty="0">
              <a:effectLst/>
              <a:latin typeface="Myriad Pro  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Myriad Pro  "/>
                <a:ea typeface="Times New Roman" panose="02020603050405020304" pitchFamily="18" charset="0"/>
              </a:rPr>
              <a:t>A list of eligible medications can be found on mha.ohio.gov.</a:t>
            </a:r>
            <a:endParaRPr lang="en-US" sz="2000" b="0" dirty="0">
              <a:effectLst/>
              <a:latin typeface="Myriad Pro  "/>
              <a:ea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000" b="0" dirty="0">
              <a:latin typeface="Myriad Pro  "/>
              <a:ea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76D956-8D4C-4627-BDF0-27B4B260DB13}"/>
              </a:ext>
            </a:extLst>
          </p:cNvPr>
          <p:cNvSpPr txBox="1">
            <a:spLocks/>
          </p:cNvSpPr>
          <p:nvPr/>
        </p:nvSpPr>
        <p:spPr>
          <a:xfrm>
            <a:off x="795974" y="290947"/>
            <a:ext cx="4773827" cy="1682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 Light" panose="020B0603030403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Myriad Pro  "/>
              </a:rPr>
              <a:t>Psychotropic Drug Reimbursement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B6F8EC-63F5-4F55-BE36-16C47B363E1D}"/>
              </a:ext>
            </a:extLst>
          </p:cNvPr>
          <p:cNvSpPr txBox="1">
            <a:spLocks/>
          </p:cNvSpPr>
          <p:nvPr/>
        </p:nvSpPr>
        <p:spPr>
          <a:xfrm>
            <a:off x="881319" y="1040385"/>
            <a:ext cx="4688483" cy="5581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solidFill>
                  <a:srgbClr val="000000"/>
                </a:solidFill>
                <a:latin typeface="Myriad Pro  "/>
                <a:ea typeface="Times New Roman" panose="02020603050405020304" pitchFamily="18" charset="0"/>
              </a:rPr>
              <a:t>R</a:t>
            </a:r>
            <a:r>
              <a:rPr lang="en-US" sz="2000" b="0" dirty="0">
                <a:solidFill>
                  <a:srgbClr val="000000"/>
                </a:solidFill>
                <a:effectLst/>
                <a:latin typeface="Myriad Pro  "/>
                <a:ea typeface="Times New Roman" panose="02020603050405020304" pitchFamily="18" charset="0"/>
              </a:rPr>
              <a:t>eimbursement to counties for the cost of psychotropic drugs that are dispensed to inmates of county jails in Ohio</a:t>
            </a:r>
            <a:r>
              <a:rPr lang="en-US" sz="2000" b="0" dirty="0">
                <a:solidFill>
                  <a:srgbClr val="4A4A4A"/>
                </a:solidFill>
                <a:effectLst/>
                <a:latin typeface="Myriad Pro  "/>
                <a:ea typeface="Times New Roman" panose="02020603050405020304" pitchFamily="18" charset="0"/>
              </a:rPr>
              <a:t>.</a:t>
            </a:r>
            <a:endParaRPr lang="en-US" sz="2000" b="0" dirty="0">
              <a:effectLst/>
              <a:latin typeface="Myriad Pro  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Myriad Pro  "/>
                <a:ea typeface="Times New Roman" panose="02020603050405020304" pitchFamily="18" charset="0"/>
              </a:rPr>
              <a:t>In SFY21, approximately 70 county jails received reimbursements totaling $2.5 million.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000" b="0" dirty="0">
              <a:latin typeface="Myriad Pro  "/>
              <a:ea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F8BC7C-7475-485F-B571-DCD57C4D0777}"/>
              </a:ext>
            </a:extLst>
          </p:cNvPr>
          <p:cNvCxnSpPr>
            <a:cxnSpLocks/>
          </p:cNvCxnSpPr>
          <p:nvPr/>
        </p:nvCxnSpPr>
        <p:spPr>
          <a:xfrm>
            <a:off x="973418" y="2340864"/>
            <a:ext cx="45584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35AAC7-2C71-41A6-8B07-2957CCF8A380}"/>
              </a:ext>
            </a:extLst>
          </p:cNvPr>
          <p:cNvCxnSpPr>
            <a:cxnSpLocks/>
          </p:cNvCxnSpPr>
          <p:nvPr/>
        </p:nvCxnSpPr>
        <p:spPr>
          <a:xfrm>
            <a:off x="6385280" y="2340864"/>
            <a:ext cx="45584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CF194DF-6AF6-4192-B8A1-BF2E457BC75E}"/>
              </a:ext>
            </a:extLst>
          </p:cNvPr>
          <p:cNvSpPr/>
          <p:nvPr/>
        </p:nvSpPr>
        <p:spPr>
          <a:xfrm>
            <a:off x="6385279" y="1899434"/>
            <a:ext cx="2783571" cy="3779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yriad Pro  "/>
              </a:rPr>
              <a:t>$2M GRF each Fiscal Year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8EF608-1084-45C3-80BF-40FD5F4B3786}"/>
              </a:ext>
            </a:extLst>
          </p:cNvPr>
          <p:cNvSpPr/>
          <p:nvPr/>
        </p:nvSpPr>
        <p:spPr>
          <a:xfrm>
            <a:off x="988326" y="1904871"/>
            <a:ext cx="2783571" cy="37794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yriad Pro  "/>
              </a:rPr>
              <a:t>$3M GRF each Fiscal Year</a:t>
            </a:r>
          </a:p>
        </p:txBody>
      </p:sp>
    </p:spTree>
    <p:extLst>
      <p:ext uri="{BB962C8B-B14F-4D97-AF65-F5344CB8AC3E}">
        <p14:creationId xmlns:p14="http://schemas.microsoft.com/office/powerpoint/2010/main" val="2063125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E2EC-EA6D-4578-93F3-41D6584EE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33" y="3124200"/>
            <a:ext cx="2920643" cy="1883475"/>
          </a:xfr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900" dirty="0">
                <a:latin typeface="Myriad Pro  "/>
              </a:rPr>
              <a:t>BH-CJ Linkage Programs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76D956-8D4C-4627-BDF0-27B4B260DB13}"/>
              </a:ext>
            </a:extLst>
          </p:cNvPr>
          <p:cNvSpPr txBox="1">
            <a:spLocks/>
          </p:cNvSpPr>
          <p:nvPr/>
        </p:nvSpPr>
        <p:spPr>
          <a:xfrm>
            <a:off x="735433" y="609793"/>
            <a:ext cx="2920643" cy="188347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 Light" panose="020B06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Myriad Pro  "/>
              </a:rPr>
              <a:t>Community Transition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8FB91A-8F23-45F3-A2BC-3CA0B66877FC}"/>
              </a:ext>
            </a:extLst>
          </p:cNvPr>
          <p:cNvSpPr txBox="1"/>
          <p:nvPr/>
        </p:nvSpPr>
        <p:spPr>
          <a:xfrm>
            <a:off x="4389120" y="658978"/>
            <a:ext cx="62423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Myriad Pro  "/>
              </a:rPr>
              <a:t>Offers adults returning home from prison a transitional benefit of treatment and recovery support services like housing, transportation, work, and education. The current budget invests $10M in this work.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34389-C751-4368-858C-2C0411F4AEC7}"/>
              </a:ext>
            </a:extLst>
          </p:cNvPr>
          <p:cNvSpPr txBox="1"/>
          <p:nvPr/>
        </p:nvSpPr>
        <p:spPr>
          <a:xfrm>
            <a:off x="4389120" y="3124200"/>
            <a:ext cx="62423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Myriad Pro  "/>
              </a:rPr>
              <a:t>Encourages communities in Ohio to forge collaborative relationship between the behavioral health and criminal justice systems in order to reduce recidivism, increase public safety and minimize harm.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D4043C-AFED-4746-9B43-C1EFCC360D0D}"/>
              </a:ext>
            </a:extLst>
          </p:cNvPr>
          <p:cNvSpPr txBox="1"/>
          <p:nvPr/>
        </p:nvSpPr>
        <p:spPr>
          <a:xfrm>
            <a:off x="1624349" y="5434057"/>
            <a:ext cx="894330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 "/>
              </a:rPr>
              <a:t>Real Results for Ohioans: </a:t>
            </a:r>
          </a:p>
          <a:p>
            <a:r>
              <a:rPr lang="en-US" sz="1800" dirty="0">
                <a:latin typeface="Myriad Pro  "/>
              </a:rPr>
              <a:t>In the last fiscal year, </a:t>
            </a:r>
            <a:r>
              <a:rPr lang="en-US" sz="1800" b="1" dirty="0">
                <a:latin typeface="Myriad Pro  "/>
              </a:rPr>
              <a:t>over 15,000 Ohioans across 57 counties were served </a:t>
            </a:r>
            <a:r>
              <a:rPr lang="en-US" sz="1800" dirty="0">
                <a:latin typeface="Myriad Pro  "/>
              </a:rPr>
              <a:t>through </a:t>
            </a:r>
            <a:br>
              <a:rPr lang="en-US" sz="1800" dirty="0">
                <a:latin typeface="Myriad Pro  "/>
              </a:rPr>
            </a:br>
            <a:r>
              <a:rPr lang="en-US" sz="1800" dirty="0">
                <a:latin typeface="Myriad Pro  "/>
              </a:rPr>
              <a:t>the Behavioral Health-Criminal Justice linkage programs.</a:t>
            </a:r>
          </a:p>
        </p:txBody>
      </p:sp>
    </p:spTree>
    <p:extLst>
      <p:ext uri="{BB962C8B-B14F-4D97-AF65-F5344CB8AC3E}">
        <p14:creationId xmlns:p14="http://schemas.microsoft.com/office/powerpoint/2010/main" val="1598135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23EC2-EC8B-4AB3-9A24-09C091844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05" r="15256" b="187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D1397-E490-40E0-86D1-E9714243E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27" y="843535"/>
            <a:ext cx="6571928" cy="1521968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latin typeface="Myriad Pro  "/>
              </a:rPr>
              <a:t>Expanding </a:t>
            </a:r>
            <a:r>
              <a:rPr lang="en-US" sz="4000" b="1" dirty="0">
                <a:latin typeface="Myriad Pro  "/>
              </a:rPr>
              <a:t>Crisis Intervention Training </a:t>
            </a:r>
            <a:r>
              <a:rPr lang="en-US" sz="4000" dirty="0">
                <a:latin typeface="Myriad Pro  "/>
              </a:rPr>
              <a:t>(CIT)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CE214-D55B-447A-93FB-EB0DB4B50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3" y="2530601"/>
            <a:ext cx="5870863" cy="3559718"/>
          </a:xfrm>
        </p:spPr>
        <p:txBody>
          <a:bodyPr anchor="t">
            <a:no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effectLst/>
                <a:latin typeface="Myriad Pro  "/>
                <a:ea typeface="Times New Roman" panose="02020603050405020304" pitchFamily="18" charset="0"/>
              </a:rPr>
              <a:t>Statewide Goals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Myriad Pro  "/>
                <a:ea typeface="Calibri" panose="020F0502020204030204" pitchFamily="34" charset="0"/>
              </a:rPr>
              <a:t>Increase number of new Law Enforcement agencies participating in CIT courses. 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Myriad Pro  "/>
                <a:ea typeface="Calibri" panose="020F0502020204030204" pitchFamily="34" charset="0"/>
              </a:rPr>
              <a:t>Increase advanced, refresher, and companion courses.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Myriad Pro  "/>
                <a:ea typeface="Calibri" panose="020F0502020204030204" pitchFamily="34" charset="0"/>
              </a:rPr>
              <a:t>D</a:t>
            </a:r>
            <a:r>
              <a:rPr lang="en-US" sz="2000" dirty="0">
                <a:effectLst/>
                <a:latin typeface="Myriad Pro  "/>
                <a:ea typeface="Calibri" panose="020F0502020204030204" pitchFamily="34" charset="0"/>
              </a:rPr>
              <a:t>evelopment of new coordinators and trainers. 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Myriad Pro  "/>
                <a:ea typeface="Calibri" panose="020F0502020204030204" pitchFamily="34" charset="0"/>
              </a:rPr>
              <a:t>Increase CIT data gathering and sharing.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Myriad Pro  "/>
                <a:ea typeface="Calibri" panose="020F0502020204030204" pitchFamily="34" charset="0"/>
              </a:rPr>
              <a:t>Increase Law Enforcement policies and procedures related to mental health encounters.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5A6D36-41E3-461C-9D43-11576CC37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8" y="5696711"/>
            <a:ext cx="889767" cy="889767"/>
          </a:xfrm>
          <a:prstGeom prst="ellipse">
            <a:avLst/>
          </a:prstGeom>
          <a:ln w="63500" cap="rnd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865A60-355B-4131-87EA-01CA050F0C8B}"/>
              </a:ext>
            </a:extLst>
          </p:cNvPr>
          <p:cNvSpPr/>
          <p:nvPr/>
        </p:nvSpPr>
        <p:spPr>
          <a:xfrm>
            <a:off x="338028" y="843534"/>
            <a:ext cx="635427" cy="73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91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C9C8-1F15-4D69-B6B0-FDAA174D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432" y="2542815"/>
            <a:ext cx="7565136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Myriad Pro  "/>
              </a:rPr>
              <a:t>Stress First Aid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1AD45F-70D2-42FF-9B5A-DD8664EBD2A0}"/>
              </a:ext>
            </a:extLst>
          </p:cNvPr>
          <p:cNvSpPr/>
          <p:nvPr/>
        </p:nvSpPr>
        <p:spPr>
          <a:xfrm>
            <a:off x="4791456" y="5974080"/>
            <a:ext cx="7388352" cy="871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9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Light" panose="020B0603030403020204" pitchFamily="34" charset="0"/>
                <a:ea typeface="ヒラギノ角ゴ Pro W3" charset="0"/>
                <a:cs typeface="ヒラギノ角ゴ Pro W3" charset="0"/>
              </a:rPr>
              <a:t>What is </a:t>
            </a:r>
            <a:r>
              <a:rPr lang="en-US" b="1" dirty="0">
                <a:latin typeface="Myriad Pro" panose="020B0503030403020204"/>
                <a:ea typeface="ヒラギノ角ゴ Pro W3" charset="0"/>
                <a:cs typeface="ヒラギノ角ゴ Pro W3" charset="0"/>
              </a:rPr>
              <a:t>Stress First Aid</a:t>
            </a:r>
            <a:r>
              <a:rPr lang="en-US" dirty="0">
                <a:latin typeface="Myriad Pro Light" panose="020B0603030403020204" pitchFamily="34" charset="0"/>
                <a:ea typeface="ヒラギノ角ゴ Pro W3" charset="0"/>
                <a:cs typeface="ヒラギノ角ゴ Pro W3" charset="0"/>
              </a:rPr>
              <a:t>? </a:t>
            </a:r>
          </a:p>
        </p:txBody>
      </p:sp>
      <p:graphicFrame>
        <p:nvGraphicFramePr>
          <p:cNvPr id="10247" name="Content Placeholder 2">
            <a:extLst>
              <a:ext uri="{FF2B5EF4-FFF2-40B4-BE49-F238E27FC236}">
                <a16:creationId xmlns:a16="http://schemas.microsoft.com/office/drawing/2014/main" id="{48C4AC67-CD03-4C7A-9789-F10D70209AD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10639692"/>
              </p:ext>
            </p:extLst>
          </p:nvPr>
        </p:nvGraphicFramePr>
        <p:xfrm>
          <a:off x="4415365" y="1807536"/>
          <a:ext cx="7259184" cy="379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Rectangle 26" descr="Light Bulb and Gear">
            <a:extLst>
              <a:ext uri="{FF2B5EF4-FFF2-40B4-BE49-F238E27FC236}">
                <a16:creationId xmlns:a16="http://schemas.microsoft.com/office/drawing/2014/main" id="{55044952-962F-C94F-A3C3-C4FC5A18CB9B}"/>
              </a:ext>
            </a:extLst>
          </p:cNvPr>
          <p:cNvSpPr/>
          <p:nvPr/>
        </p:nvSpPr>
        <p:spPr>
          <a:xfrm>
            <a:off x="2888228" y="4057860"/>
            <a:ext cx="488581" cy="412381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5EC66-4D22-4B03-A0B5-BD44788876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451" y="1813325"/>
            <a:ext cx="3668012" cy="266270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BC0ABE-A83E-4049-86CA-046B17A66D3C}"/>
              </a:ext>
            </a:extLst>
          </p:cNvPr>
          <p:cNvSpPr txBox="1"/>
          <p:nvPr/>
        </p:nvSpPr>
        <p:spPr>
          <a:xfrm>
            <a:off x="625549" y="4880344"/>
            <a:ext cx="345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www.mha.ohio.gov/StressFirstAid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F03E4-48BB-43D0-A388-4AB750216BE5}"/>
              </a:ext>
            </a:extLst>
          </p:cNvPr>
          <p:cNvSpPr txBox="1"/>
          <p:nvPr/>
        </p:nvSpPr>
        <p:spPr>
          <a:xfrm>
            <a:off x="6303139" y="5549027"/>
            <a:ext cx="7008725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aseline="30000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pPr lvl="1"/>
            <a:r>
              <a:rPr lang="en-US" sz="1900" b="0" i="0" u="none" strike="noStrike" baseline="30000" dirty="0">
                <a:solidFill>
                  <a:srgbClr val="000000"/>
                </a:solidFill>
                <a:latin typeface="Myriad Pro" panose="020B0503030403020204" pitchFamily="34" charset="0"/>
              </a:rPr>
              <a:t>Source: U.S. Department of Veterans Affairs, https://www.ptsd.va.gov/professional/treat/type/stress_first_aid.asp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8CA634-0B51-47EE-A24F-87AF3E0B5D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0" y="5694590"/>
            <a:ext cx="1499191" cy="1184675"/>
          </a:xfrm>
          <a:prstGeom prst="rect">
            <a:avLst/>
          </a:prstGeom>
        </p:spPr>
      </p:pic>
      <p:sp>
        <p:nvSpPr>
          <p:cNvPr id="11" name="Rectangle 10" descr="Light Bulb and Gear">
            <a:extLst>
              <a:ext uri="{FF2B5EF4-FFF2-40B4-BE49-F238E27FC236}">
                <a16:creationId xmlns:a16="http://schemas.microsoft.com/office/drawing/2014/main" id="{D328ED24-034F-4AD5-8059-BF3E7E4DDDC3}"/>
              </a:ext>
            </a:extLst>
          </p:cNvPr>
          <p:cNvSpPr/>
          <p:nvPr/>
        </p:nvSpPr>
        <p:spPr>
          <a:xfrm>
            <a:off x="4540384" y="4264050"/>
            <a:ext cx="488581" cy="412381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0162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28CC0CD-31F4-4CBA-89A0-760DFBA9B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0"/>
            <a:ext cx="4733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57C8CE-1707-4A64-A833-06637BCCFBCA}"/>
              </a:ext>
            </a:extLst>
          </p:cNvPr>
          <p:cNvSpPr txBox="1"/>
          <p:nvPr/>
        </p:nvSpPr>
        <p:spPr>
          <a:xfrm>
            <a:off x="717629" y="962285"/>
            <a:ext cx="5868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Myriad Pro"/>
              </a:rPr>
              <a:t> Governor DeWine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79C690-BB4F-4652-8B5E-C9B309D2CE0F}"/>
              </a:ext>
            </a:extLst>
          </p:cNvPr>
          <p:cNvCxnSpPr/>
          <p:nvPr/>
        </p:nvCxnSpPr>
        <p:spPr>
          <a:xfrm>
            <a:off x="868101" y="1851949"/>
            <a:ext cx="571789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CD49607-BB13-4DD6-A0AB-73CF96F1B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81" y="5675079"/>
            <a:ext cx="2087127" cy="8752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518B57-BD23-4FC1-A9C5-070191C2B38C}"/>
              </a:ext>
            </a:extLst>
          </p:cNvPr>
          <p:cNvSpPr txBox="1"/>
          <p:nvPr/>
        </p:nvSpPr>
        <p:spPr>
          <a:xfrm>
            <a:off x="717629" y="2116910"/>
            <a:ext cx="6883321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en-US" sz="2400" dirty="0">
                <a:latin typeface="Myriad Pro" panose="020B0503030403090204"/>
              </a:rPr>
              <a:t>“If we build on our successes and the work we have started together, we can truly bring about lasting change… </a:t>
            </a:r>
            <a:r>
              <a:rPr lang="en-US" sz="2400" b="1" dirty="0">
                <a:latin typeface="Myriad Pro" panose="020B0503030403090204"/>
              </a:rPr>
              <a:t>the (behavioral health) system isn’t broken – it was just never fully built</a:t>
            </a:r>
            <a:r>
              <a:rPr lang="en-US" sz="2400" dirty="0">
                <a:latin typeface="Myriad Pro" panose="020B0503030403090204"/>
              </a:rPr>
              <a:t>, and it does not exist everywhere in Ohio… YET!  And so, we must build it!”​</a:t>
            </a:r>
          </a:p>
          <a:p>
            <a:pPr algn="r" fontAlgn="base"/>
            <a:endParaRPr lang="en-US" sz="2400" dirty="0">
              <a:latin typeface="Myriad Pro" panose="020B0503030403090204"/>
            </a:endParaRPr>
          </a:p>
          <a:p>
            <a:pPr algn="r" fontAlgn="base"/>
            <a:r>
              <a:rPr lang="en-US" sz="2000" dirty="0">
                <a:latin typeface="Myriad Pro" panose="020B0503030403090204"/>
              </a:rPr>
              <a:t>​</a:t>
            </a:r>
            <a:r>
              <a:rPr lang="en-US" sz="2000" i="1" dirty="0">
                <a:latin typeface="Myriad Pro" panose="020B0503030403090204"/>
              </a:rPr>
              <a:t>From the State of the State Address, </a:t>
            </a:r>
            <a:br>
              <a:rPr lang="en-US" sz="2000" i="1" dirty="0">
                <a:latin typeface="Myriad Pro" panose="020B0503030403090204"/>
              </a:rPr>
            </a:br>
            <a:r>
              <a:rPr lang="en-US" sz="2000" i="1" dirty="0">
                <a:latin typeface="Myriad Pro" panose="020B0503030403090204"/>
              </a:rPr>
              <a:t>March 23, 2022</a:t>
            </a:r>
            <a:endParaRPr lang="en-US" sz="2000" dirty="0">
              <a:latin typeface="Myriad Pro" panose="020B0503030403090204"/>
            </a:endParaRPr>
          </a:p>
        </p:txBody>
      </p:sp>
    </p:spTree>
    <p:extLst>
      <p:ext uri="{BB962C8B-B14F-4D97-AF65-F5344CB8AC3E}">
        <p14:creationId xmlns:p14="http://schemas.microsoft.com/office/powerpoint/2010/main" val="643551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ressed healthcare worker">
            <a:extLst>
              <a:ext uri="{FF2B5EF4-FFF2-40B4-BE49-F238E27FC236}">
                <a16:creationId xmlns:a16="http://schemas.microsoft.com/office/drawing/2014/main" id="{3735B4B6-12FB-4938-8A35-CB6A895EF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" b="104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Myriad Pro  "/>
              </a:rPr>
              <a:t>Essential Stress First Aid Skills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23686F-3A33-49F1-8689-0B70EB838ED3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1825625"/>
          <a:ext cx="978156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67170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27046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latin typeface="Myriad Pro  "/>
              </a:rPr>
              <a:t>Stress Continuum Model: Where Are You?</a:t>
            </a:r>
            <a:endParaRPr lang="en-US" sz="2800" dirty="0">
              <a:latin typeface="Myriad Pro  "/>
            </a:endParaRPr>
          </a:p>
        </p:txBody>
      </p:sp>
      <p:graphicFrame>
        <p:nvGraphicFramePr>
          <p:cNvPr id="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815263"/>
              </p:ext>
            </p:extLst>
          </p:nvPr>
        </p:nvGraphicFramePr>
        <p:xfrm>
          <a:off x="1828802" y="1179735"/>
          <a:ext cx="8686799" cy="4997677"/>
        </p:xfrm>
        <a:graphic>
          <a:graphicData uri="http://schemas.openxmlformats.org/drawingml/2006/table">
            <a:tbl>
              <a:tblPr/>
              <a:tblGrid>
                <a:gridCol w="2172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0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0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25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550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READY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(Green)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REACTING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(Yellow)</a:t>
                      </a:r>
                    </a:p>
                  </a:txBody>
                  <a:tcPr marL="68580" marR="68580" marT="34290" marB="3429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D8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INJURED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(Orange)</a:t>
                      </a:r>
                    </a:p>
                  </a:txBody>
                  <a:tcPr marL="68580" marR="68580" marT="34290" marB="3429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ILL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(Red)</a:t>
                      </a:r>
                    </a:p>
                  </a:txBody>
                  <a:tcPr marL="68580" marR="68580" marT="34290" marB="34290" anchor="ctr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2172">
                <a:tc>
                  <a:txBody>
                    <a:bodyPr/>
                    <a:lstStyle/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Tx/>
                        <a:buFont typeface="Verdana" pitchFamily="127" charset="0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Tx/>
                        <a:buFont typeface="Verdana" pitchFamily="127" charset="0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DEFINITION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Optimal functioning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Adaptive growth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Wellness</a:t>
                      </a: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Tx/>
                        <a:buFont typeface="Verdana" pitchFamily="127" charset="0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endParaRPr kumimoji="0" lang="en-US" sz="12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Tx/>
                        <a:buFont typeface="Verdana" pitchFamily="127" charset="0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FEATURES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At one’s best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Well-trained and prepared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In control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Physically, mentally and spiritually fit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Mission-focused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Motivated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Calm and steady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Having fun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Behaving ethically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690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Tx/>
                        <a:buFont typeface="Verdana" pitchFamily="127" charset="0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Tx/>
                        <a:buFont typeface="Verdana" pitchFamily="127" charset="0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DEFINITION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Mild and transient distress or impairment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Always goes away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Low risk</a:t>
                      </a: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Wingdings" pitchFamily="127" charset="2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endParaRPr kumimoji="0" lang="en-US" sz="12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Wingdings" pitchFamily="127" charset="2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CAUSES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Any stressor</a:t>
                      </a:r>
                      <a:endParaRPr kumimoji="0" lang="en-US" sz="12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Wingdings" pitchFamily="127" charset="2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endParaRPr kumimoji="0" lang="en-US" sz="12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Wingdings" pitchFamily="127" charset="2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FEATURES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Feeling irritable, anxious or down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Loss of motivation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Loss of focus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Difficulty sleeping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Muscle tension or other physical changes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Not having fun</a:t>
                      </a:r>
                    </a:p>
                  </a:txBody>
                  <a:tcPr marL="68580" marR="68580" marT="34290" marB="34290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FF88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Tx/>
                        <a:buFont typeface="Verdana" pitchFamily="127" charset="0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Tx/>
                        <a:buFont typeface="Verdana" pitchFamily="127" charset="0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DEFINITION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More severe and persistent distress or impairment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Leaves a scar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Higher risk</a:t>
                      </a: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Wingdings" pitchFamily="127" charset="2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endParaRPr kumimoji="0" lang="en-US" sz="12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Wingdings" pitchFamily="127" charset="2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CAUSES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Life threat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Loss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Moral injury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Wear and tear</a:t>
                      </a:r>
                      <a:endParaRPr kumimoji="0" lang="en-US" sz="12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Wingdings" pitchFamily="127" charset="2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endParaRPr kumimoji="0" lang="en-US" sz="12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Wingdings" pitchFamily="127" charset="2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FEATURES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Loss of control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Panic, rage or depression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No longer feeling like normal self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Excessive guilt, shame or blame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Misconduct</a:t>
                      </a:r>
                    </a:p>
                  </a:txBody>
                  <a:tcPr marL="68580" marR="68580" marT="34290" marB="34290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Tx/>
                        <a:buFont typeface="Verdana" pitchFamily="127" charset="0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chemeClr val="tx1"/>
                        </a:buClr>
                        <a:buSzTx/>
                        <a:buFont typeface="Verdana" pitchFamily="127" charset="0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DEFINITION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Clinical mental disorder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Unhealed stress injury causing life impairment</a:t>
                      </a: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Wingdings" pitchFamily="127" charset="2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endParaRPr kumimoji="0" lang="en-US" sz="12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Wingdings" pitchFamily="127" charset="2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TYPES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PTSD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Depression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Anxiety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Substance abuse</a:t>
                      </a:r>
                      <a:endParaRPr kumimoji="0" lang="en-US" sz="12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Wingdings" pitchFamily="127" charset="2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endParaRPr kumimoji="0" lang="en-US" sz="12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orbel" pitchFamily="127" charset="0"/>
                        <a:cs typeface="Corbel" pitchFamily="127" charset="0"/>
                      </a:endParaRPr>
                    </a:p>
                    <a:p>
                      <a:pPr marL="341313" marR="0" lvl="0" indent="-341313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Wingdings" pitchFamily="127" charset="2"/>
                        <a:buNone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FEATURES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10000"/>
                        </a:spcBef>
                        <a:spcAft>
                          <a:spcPct val="500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Symptoms persist and worsen over time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0404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911225" algn="l"/>
                          <a:tab pos="1825625" algn="l"/>
                          <a:tab pos="2740025" algn="l"/>
                          <a:tab pos="3654425" algn="l"/>
                          <a:tab pos="4568825" algn="l"/>
                          <a:tab pos="5483225" algn="l"/>
                          <a:tab pos="6397625" algn="l"/>
                          <a:tab pos="7312025" algn="l"/>
                          <a:tab pos="8226425" algn="l"/>
                          <a:tab pos="9140825" algn="l"/>
                          <a:tab pos="10055225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  <a:ea typeface="Corbel" pitchFamily="127" charset="0"/>
                          <a:cs typeface="Corbel" pitchFamily="127" charset="0"/>
                        </a:rPr>
                        <a:t>Severe distress or social or occupational impairment</a:t>
                      </a:r>
                    </a:p>
                  </a:txBody>
                  <a:tcPr marL="68580" marR="68580" marT="34290" marB="34290"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E54B294-E417-49F5-9582-7C33ABF92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" y="5673322"/>
            <a:ext cx="1499191" cy="11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00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296" y="1428750"/>
            <a:ext cx="36004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Myriad Pro  "/>
              </a:rPr>
              <a:t>Stress First Aid Model</a:t>
            </a:r>
            <a:endParaRPr lang="en-US" sz="2250" b="1" dirty="0">
              <a:latin typeface="Myriad Pro  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70" y="3398045"/>
            <a:ext cx="1620440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41" y="2034778"/>
            <a:ext cx="526256" cy="13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62" y="2800351"/>
            <a:ext cx="446484" cy="13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96" y="3886201"/>
            <a:ext cx="658416" cy="13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32" y="4729162"/>
            <a:ext cx="910828" cy="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47" y="5060157"/>
            <a:ext cx="817960" cy="14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58" y="1943100"/>
            <a:ext cx="10620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69" y="2228851"/>
            <a:ext cx="1482328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50" y="4641057"/>
            <a:ext cx="489347" cy="33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46" y="4972051"/>
            <a:ext cx="463154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497" y="4171951"/>
            <a:ext cx="464344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46" y="3200402"/>
            <a:ext cx="463154" cy="19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45" y="2286002"/>
            <a:ext cx="463153" cy="19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745" y="1885951"/>
            <a:ext cx="46315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7" y="2185987"/>
            <a:ext cx="1906691" cy="41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7" y="2715797"/>
            <a:ext cx="1895342" cy="45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044" y="3254003"/>
            <a:ext cx="1388876" cy="45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42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80" y="3796466"/>
            <a:ext cx="1936487" cy="42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80" y="4317023"/>
            <a:ext cx="1814478" cy="45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80" y="4840489"/>
            <a:ext cx="1525070" cy="41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7" y="5358889"/>
            <a:ext cx="2197519" cy="45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4" name="Picture 46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688" y="1375247"/>
            <a:ext cx="2373899" cy="75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C3313F-081D-4307-9DD3-54A0ADFEE13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5652059"/>
            <a:ext cx="1499191" cy="11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67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4A9476-A5F4-45C9-AF57-86805C7EB8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5153" y="1388441"/>
            <a:ext cx="3154213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Need additional guidance or help?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It’s OK to ask.</a:t>
            </a:r>
            <a:br>
              <a:rPr lang="en-US" sz="2400" dirty="0">
                <a:latin typeface="Myriad Pro" panose="020B0503030403020204" pitchFamily="34" charset="0"/>
              </a:rPr>
            </a:b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Contact the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b="1" dirty="0">
                <a:latin typeface="Myriad Pro" panose="020B0503030403020204" pitchFamily="34" charset="0"/>
              </a:rPr>
              <a:t>Ohio </a:t>
            </a:r>
            <a:r>
              <a:rPr lang="en-US" sz="2400" b="1" dirty="0" err="1">
                <a:latin typeface="Myriad Pro" panose="020B0503030403020204" pitchFamily="34" charset="0"/>
              </a:rPr>
              <a:t>CareLine</a:t>
            </a:r>
            <a:r>
              <a:rPr lang="en-US" sz="2400" b="1" dirty="0">
                <a:latin typeface="Myriad Pro" panose="020B0503030403020204" pitchFamily="34" charset="0"/>
              </a:rPr>
              <a:t> </a:t>
            </a:r>
            <a:r>
              <a:rPr lang="en-US" sz="2400" dirty="0">
                <a:latin typeface="Myriad Pro" panose="020B0503030403020204" pitchFamily="34" charset="0"/>
              </a:rPr>
              <a:t>at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1-800-720-9616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for free emotional support</a:t>
            </a:r>
            <a:br>
              <a:rPr lang="en-US" sz="2400" dirty="0">
                <a:latin typeface="Myriad Pro" panose="020B0503030403020204" pitchFamily="34" charset="0"/>
              </a:rPr>
            </a:b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or if in crisis,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call, text, or chat </a:t>
            </a:r>
            <a:r>
              <a:rPr lang="en-US" sz="2400" b="1" dirty="0">
                <a:latin typeface="Myriad Pro" panose="020B0503030403020204" pitchFamily="34" charset="0"/>
              </a:rPr>
              <a:t>988.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6FD5267-79F6-48D5-926E-795A772F852A}"/>
              </a:ext>
            </a:extLst>
          </p:cNvPr>
          <p:cNvSpPr txBox="1">
            <a:spLocks/>
          </p:cNvSpPr>
          <p:nvPr/>
        </p:nvSpPr>
        <p:spPr>
          <a:xfrm>
            <a:off x="572310" y="498700"/>
            <a:ext cx="10515600" cy="7017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Myriad Pro  "/>
              </a:rPr>
              <a:t>Ohio </a:t>
            </a:r>
            <a:r>
              <a:rPr lang="en-US" b="1" dirty="0" err="1">
                <a:latin typeface="Myriad Pro  "/>
              </a:rPr>
              <a:t>CareLine</a:t>
            </a:r>
            <a:endParaRPr lang="en-US" b="1" dirty="0">
              <a:latin typeface="Myriad Pro  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1D84E-815A-4819-8598-F3AEDECAC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796" y="1436026"/>
            <a:ext cx="7803204" cy="4096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E96FA3-1B13-4235-AFD4-BE2393EF3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9230"/>
            <a:ext cx="1499191" cy="11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69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1AD45F-70D2-42FF-9B5A-DD8664EBD2A0}"/>
              </a:ext>
            </a:extLst>
          </p:cNvPr>
          <p:cNvSpPr/>
          <p:nvPr/>
        </p:nvSpPr>
        <p:spPr>
          <a:xfrm>
            <a:off x="4791456" y="5974080"/>
            <a:ext cx="7388352" cy="871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FB1D07-79BE-49B9-AEAB-1BA44A21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825" y="2548255"/>
            <a:ext cx="7388351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Myriad Pro  "/>
              </a:rPr>
              <a:t>Questions | Discussion</a:t>
            </a:r>
          </a:p>
        </p:txBody>
      </p:sp>
    </p:spTree>
    <p:extLst>
      <p:ext uri="{BB962C8B-B14F-4D97-AF65-F5344CB8AC3E}">
        <p14:creationId xmlns:p14="http://schemas.microsoft.com/office/powerpoint/2010/main" val="1111982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1AD45F-70D2-42FF-9B5A-DD8664EBD2A0}"/>
              </a:ext>
            </a:extLst>
          </p:cNvPr>
          <p:cNvSpPr/>
          <p:nvPr/>
        </p:nvSpPr>
        <p:spPr>
          <a:xfrm>
            <a:off x="4791456" y="5974080"/>
            <a:ext cx="7388352" cy="871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FB1D07-79BE-49B9-AEAB-1BA44A21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33" y="179126"/>
            <a:ext cx="1096518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Myriad Pro  "/>
              </a:rPr>
              <a:t>Resources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ECB5E4A-E6E6-46B1-874C-C09ABDA57394}"/>
              </a:ext>
            </a:extLst>
          </p:cNvPr>
          <p:cNvSpPr txBox="1">
            <a:spLocks/>
          </p:cNvSpPr>
          <p:nvPr/>
        </p:nvSpPr>
        <p:spPr>
          <a:xfrm>
            <a:off x="2275281" y="1395889"/>
            <a:ext cx="8928428" cy="4884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latin typeface="Myriad Pro Light" panose="020B0603030403020204"/>
              </a:rPr>
              <a:t>OhioMHAS</a:t>
            </a:r>
            <a:br>
              <a:rPr lang="en-US" sz="3200" b="1" dirty="0">
                <a:latin typeface="Myriad Pro Light" panose="020B0603030403020204"/>
              </a:rPr>
            </a:br>
            <a:r>
              <a:rPr lang="en-US" sz="2400" dirty="0">
                <a:latin typeface="Myriad Pro Light" panose="020B0603030403020204"/>
                <a:hlinkClick r:id="rId3"/>
              </a:rPr>
              <a:t>www.mha.ohio.gov</a:t>
            </a:r>
            <a:r>
              <a:rPr lang="en-US" sz="2400" dirty="0">
                <a:latin typeface="Myriad Pro Light" panose="020B0603030403020204"/>
              </a:rPr>
              <a:t> </a:t>
            </a:r>
            <a:br>
              <a:rPr lang="en-US" sz="2400" dirty="0">
                <a:latin typeface="Myriad Pro Light" panose="020B0603030403020204"/>
              </a:rPr>
            </a:br>
            <a:r>
              <a:rPr lang="en-US" sz="1600" dirty="0">
                <a:latin typeface="Myriad Pro Light" panose="020B0603030403020204"/>
              </a:rPr>
              <a:t>(Strategic Plan: </a:t>
            </a:r>
            <a:r>
              <a:rPr lang="en-US" sz="1600" dirty="0">
                <a:latin typeface="Myriad Pro Light" panose="020B0603030403020204"/>
                <a:hlinkClick r:id="rId4"/>
              </a:rPr>
              <a:t>www.mha.ohio.gov/about-us/mission-vision-and-values</a:t>
            </a:r>
            <a:r>
              <a:rPr lang="en-US" sz="1600" dirty="0">
                <a:latin typeface="Myriad Pro Light" panose="020B0603030403020204"/>
              </a:rPr>
              <a:t>)</a:t>
            </a:r>
            <a:r>
              <a:rPr lang="en-US" sz="2400" dirty="0">
                <a:latin typeface="Myriad Pro Light" panose="020B0603030403020204"/>
              </a:rPr>
              <a:t> </a:t>
            </a:r>
          </a:p>
          <a:p>
            <a:pPr marL="0" indent="0">
              <a:buNone/>
            </a:pPr>
            <a:endParaRPr lang="en-US" sz="1400" b="1" dirty="0">
              <a:latin typeface="Myriad Pro Light" panose="020B0603030403020204"/>
            </a:endParaRPr>
          </a:p>
          <a:p>
            <a:pPr marL="0" indent="0">
              <a:buNone/>
            </a:pPr>
            <a:r>
              <a:rPr lang="en-US" sz="3200" b="1" dirty="0" err="1">
                <a:latin typeface="Myriad Pro Light" panose="020B0603030403020204"/>
              </a:rPr>
              <a:t>RecoveryOhio</a:t>
            </a:r>
            <a:br>
              <a:rPr lang="en-US" sz="3200" b="1" dirty="0">
                <a:latin typeface="Myriad Pro Light" panose="020B0603030403020204"/>
              </a:rPr>
            </a:br>
            <a:r>
              <a:rPr lang="en-US" sz="2400" dirty="0">
                <a:latin typeface="Myriad Pro Light" panose="020B0603030403020204"/>
                <a:hlinkClick r:id="rId5"/>
              </a:rPr>
              <a:t>www.recoveryohio.gov</a:t>
            </a:r>
            <a:r>
              <a:rPr lang="en-US" sz="2400" dirty="0">
                <a:latin typeface="Myriad Pro Light" panose="020B0603030403020204"/>
              </a:rPr>
              <a:t> </a:t>
            </a:r>
          </a:p>
          <a:p>
            <a:pPr marL="0" indent="0">
              <a:buNone/>
            </a:pPr>
            <a:endParaRPr lang="en-US" sz="1400" b="1" dirty="0">
              <a:latin typeface="Myriad Pro Light" panose="020B0603030403020204"/>
            </a:endParaRPr>
          </a:p>
          <a:p>
            <a:pPr marL="0" indent="0">
              <a:buNone/>
            </a:pPr>
            <a:r>
              <a:rPr lang="en-US" sz="3200" b="1" dirty="0">
                <a:latin typeface="Myriad Pro Light" panose="020B0603030403020204"/>
              </a:rPr>
              <a:t>Ohio’s ADAMH Boards</a:t>
            </a:r>
            <a:br>
              <a:rPr lang="en-US" sz="3200" b="1" dirty="0">
                <a:latin typeface="Myriad Pro Light" panose="020B0603030403020204"/>
              </a:rPr>
            </a:br>
            <a:r>
              <a:rPr lang="en-US" sz="2400" dirty="0">
                <a:latin typeface="Myriad Pro Light" panose="020B0603030403020204"/>
                <a:hlinkClick r:id="rId6"/>
              </a:rPr>
              <a:t>www.oacbha.org</a:t>
            </a:r>
            <a:r>
              <a:rPr lang="en-US" sz="2400" dirty="0">
                <a:latin typeface="Myriad Pro Light" panose="020B0603030403020204"/>
              </a:rPr>
              <a:t> </a:t>
            </a:r>
          </a:p>
          <a:p>
            <a:pPr marL="0" indent="0">
              <a:buNone/>
            </a:pPr>
            <a:endParaRPr lang="en-US" sz="1400" b="1" dirty="0">
              <a:latin typeface="Myriad Pro Light" panose="020B0603030403020204"/>
            </a:endParaRPr>
          </a:p>
          <a:p>
            <a:pPr marL="0" indent="0">
              <a:buNone/>
            </a:pPr>
            <a:r>
              <a:rPr lang="en-US" sz="3200" b="1" dirty="0">
                <a:latin typeface="Myriad Pro Light" panose="020B0603030403020204"/>
              </a:rPr>
              <a:t>988</a:t>
            </a:r>
            <a:br>
              <a:rPr lang="en-US" sz="3200" b="1" dirty="0">
                <a:latin typeface="Myriad Pro Light" panose="020B0603030403020204"/>
              </a:rPr>
            </a:br>
            <a:r>
              <a:rPr lang="en-US" sz="2400" dirty="0">
                <a:latin typeface="Myriad Pro Light" panose="020B0603030403020204"/>
                <a:hlinkClick r:id="rId7"/>
              </a:rPr>
              <a:t>www.988lifeline.org</a:t>
            </a:r>
            <a:r>
              <a:rPr lang="en-US" sz="2400" dirty="0">
                <a:latin typeface="Myriad Pro Light" panose="020B0603030403020204"/>
              </a:rPr>
              <a:t> </a:t>
            </a:r>
          </a:p>
          <a:p>
            <a:pPr marL="0" indent="0">
              <a:buNone/>
            </a:pPr>
            <a:endParaRPr lang="en-US" sz="2400" dirty="0">
              <a:latin typeface="Myriad Pro Light" panose="020B0603030403020204"/>
            </a:endParaRPr>
          </a:p>
          <a:p>
            <a:pPr marL="0" indent="0">
              <a:buNone/>
            </a:pPr>
            <a:endParaRPr lang="en-US" sz="2400" dirty="0">
              <a:latin typeface="Myriad Pro Light" panose="020B06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717561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662305-2C9F-4B41-AD6F-FA627B54A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with Us</a:t>
            </a:r>
          </a:p>
        </p:txBody>
      </p:sp>
    </p:spTree>
    <p:extLst>
      <p:ext uri="{BB962C8B-B14F-4D97-AF65-F5344CB8AC3E}">
        <p14:creationId xmlns:p14="http://schemas.microsoft.com/office/powerpoint/2010/main" val="1251936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14C09E-EB50-439B-AF2A-1EE2F145B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502" y="3343139"/>
            <a:ext cx="10484298" cy="278594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200" b="1" kern="1200">
                <a:latin typeface="Myriad Pro" panose="020B0503030403090204"/>
              </a:rPr>
              <a:t>At the Center of This Work:</a:t>
            </a:r>
            <a:br>
              <a:rPr lang="en-US" sz="5200" b="1">
                <a:latin typeface="Myriad Pro" panose="020B0503030403090204"/>
              </a:rPr>
            </a:br>
            <a:r>
              <a:rPr lang="en-US" sz="5200" b="1" kern="1200">
                <a:solidFill>
                  <a:srgbClr val="0070C0"/>
                </a:solidFill>
                <a:latin typeface="Myriad Pro" panose="020B0503030403090204"/>
              </a:rPr>
              <a:t>Ohioans.</a:t>
            </a:r>
            <a:endParaRPr lang="en-US" sz="5200" dirty="0">
              <a:solidFill>
                <a:srgbClr val="0070C0"/>
              </a:solidFill>
            </a:endParaRPr>
          </a:p>
        </p:txBody>
      </p:sp>
      <p:pic>
        <p:nvPicPr>
          <p:cNvPr id="9" name="Picture 8" descr="Portrait of five young children with arms on each other's shoulders standing in school hallway">
            <a:extLst>
              <a:ext uri="{FF2B5EF4-FFF2-40B4-BE49-F238E27FC236}">
                <a16:creationId xmlns:a16="http://schemas.microsoft.com/office/drawing/2014/main" id="{FD84BDC3-3714-470B-A95D-7E57F3A54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7" r="16264" b="-8"/>
          <a:stretch/>
        </p:blipFill>
        <p:spPr>
          <a:xfrm>
            <a:off x="184712" y="178616"/>
            <a:ext cx="1818520" cy="2952482"/>
          </a:xfrm>
          <a:prstGeom prst="rect">
            <a:avLst/>
          </a:prstGeom>
        </p:spPr>
      </p:pic>
      <p:pic>
        <p:nvPicPr>
          <p:cNvPr id="10" name="Picture 9" descr="A person sitting on a bench on a sidewalk&#10;&#10;Description automatically generated with low confidence">
            <a:extLst>
              <a:ext uri="{FF2B5EF4-FFF2-40B4-BE49-F238E27FC236}">
                <a16:creationId xmlns:a16="http://schemas.microsoft.com/office/drawing/2014/main" id="{D3C4503A-831C-4780-8FE2-C2EB39F421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773" t="4" r="54067"/>
          <a:stretch/>
        </p:blipFill>
        <p:spPr>
          <a:xfrm>
            <a:off x="2186600" y="178616"/>
            <a:ext cx="1806346" cy="2952482"/>
          </a:xfrm>
          <a:prstGeom prst="rect">
            <a:avLst/>
          </a:prstGeom>
        </p:spPr>
      </p:pic>
      <p:pic>
        <p:nvPicPr>
          <p:cNvPr id="11" name="Picture 10" descr="A person sitting at a table&#10;&#10;Description automatically generated">
            <a:extLst>
              <a:ext uri="{FF2B5EF4-FFF2-40B4-BE49-F238E27FC236}">
                <a16:creationId xmlns:a16="http://schemas.microsoft.com/office/drawing/2014/main" id="{91987AC6-1972-4EE1-B399-470EB04FED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5602" r="23593" b="-7"/>
          <a:stretch/>
        </p:blipFill>
        <p:spPr>
          <a:xfrm flipH="1">
            <a:off x="4185473" y="178616"/>
            <a:ext cx="1808144" cy="295248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7855F9F1-D04E-4751-BE56-2C2D857526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695" r="23266" b="-7"/>
          <a:stretch/>
        </p:blipFill>
        <p:spPr>
          <a:xfrm>
            <a:off x="6186144" y="178616"/>
            <a:ext cx="1818520" cy="295248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A7750341-8C4B-4BED-A983-E8B42E85B4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9125" b="-7"/>
          <a:stretch/>
        </p:blipFill>
        <p:spPr>
          <a:xfrm>
            <a:off x="8188032" y="178616"/>
            <a:ext cx="1806346" cy="295248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9C681A1-3901-40CA-8CB8-6AA23BFAA7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414" r="21781" b="-7"/>
          <a:stretch/>
        </p:blipFill>
        <p:spPr>
          <a:xfrm>
            <a:off x="10186905" y="178616"/>
            <a:ext cx="1808144" cy="29524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90D3AC-1F7A-43C8-BD32-DC93E7ACDDB8}"/>
              </a:ext>
            </a:extLst>
          </p:cNvPr>
          <p:cNvSpPr/>
          <p:nvPr/>
        </p:nvSpPr>
        <p:spPr>
          <a:xfrm>
            <a:off x="4791456" y="5997230"/>
            <a:ext cx="7388352" cy="871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62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5FAC8440-84DA-429A-83BB-A1787B83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33" y="304800"/>
            <a:ext cx="6797761" cy="1121929"/>
          </a:xfrm>
        </p:spPr>
        <p:txBody>
          <a:bodyPr anchor="b">
            <a:normAutofit/>
          </a:bodyPr>
          <a:lstStyle/>
          <a:p>
            <a:r>
              <a:rPr lang="en-US" dirty="0"/>
              <a:t>Today’s </a:t>
            </a:r>
            <a:r>
              <a:rPr lang="en-US" b="1" dirty="0">
                <a:latin typeface="Myriad Pro"/>
              </a:rPr>
              <a:t>Update</a:t>
            </a:r>
            <a:endParaRPr lang="en-US" dirty="0">
              <a:latin typeface="Myriad Pro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2DB3A7-1906-434A-86E6-36C9C0904942}"/>
              </a:ext>
            </a:extLst>
          </p:cNvPr>
          <p:cNvSpPr txBox="1">
            <a:spLocks/>
          </p:cNvSpPr>
          <p:nvPr/>
        </p:nvSpPr>
        <p:spPr>
          <a:xfrm>
            <a:off x="2506840" y="1803149"/>
            <a:ext cx="7759904" cy="3251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6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3600" dirty="0">
                <a:latin typeface="Myriad Pro Light" panose="020B0603030403020204"/>
              </a:rPr>
              <a:t>Local Planning</a:t>
            </a:r>
          </a:p>
          <a:p>
            <a:pPr marL="457200" indent="-457200"/>
            <a:r>
              <a:rPr lang="en-US" sz="3600" dirty="0">
                <a:latin typeface="Myriad Pro Light" panose="020B0603030403020204"/>
              </a:rPr>
              <a:t>Crisis Services and 988</a:t>
            </a:r>
          </a:p>
          <a:p>
            <a:pPr marL="457200" indent="-457200"/>
            <a:r>
              <a:rPr lang="en-US" sz="3600" dirty="0">
                <a:latin typeface="Myriad Pro Light" panose="020B0603030403020204"/>
              </a:rPr>
              <a:t>Multi-System Adults Program</a:t>
            </a:r>
          </a:p>
          <a:p>
            <a:pPr marL="457200" indent="-457200"/>
            <a:r>
              <a:rPr lang="en-US" sz="3600" dirty="0">
                <a:latin typeface="Myriad Pro Light" panose="020B0603030403020204"/>
              </a:rPr>
              <a:t>Criminal Justice Initiatives</a:t>
            </a:r>
          </a:p>
          <a:p>
            <a:pPr marL="457200" indent="-457200"/>
            <a:r>
              <a:rPr lang="en-US" sz="3600" dirty="0">
                <a:latin typeface="Myriad Pro Light" panose="020B0603030403020204"/>
              </a:rPr>
              <a:t>Stress First Aid Tool</a:t>
            </a:r>
          </a:p>
          <a:p>
            <a:pPr marL="457200" indent="-457200"/>
            <a:r>
              <a:rPr lang="en-US" sz="3600" dirty="0">
                <a:latin typeface="Myriad Pro Light" panose="020B0603030403020204"/>
              </a:rPr>
              <a:t>Q&amp;A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04909D-3C96-4298-AE6B-9B870F4ADD63}"/>
              </a:ext>
            </a:extLst>
          </p:cNvPr>
          <p:cNvSpPr/>
          <p:nvPr/>
        </p:nvSpPr>
        <p:spPr>
          <a:xfrm>
            <a:off x="4791456" y="5985655"/>
            <a:ext cx="7388352" cy="871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23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EA8763E-7E3D-438D-86D0-A48F6B696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645054"/>
            <a:ext cx="3374136" cy="5567891"/>
          </a:xfrm>
        </p:spPr>
        <p:txBody>
          <a:bodyPr>
            <a:normAutofit/>
          </a:bodyPr>
          <a:lstStyle/>
          <a:p>
            <a:r>
              <a:rPr lang="en-US" sz="3600" dirty="0"/>
              <a:t>Supporting Healthy People in All of Ohio’s Communities</a:t>
            </a:r>
            <a:br>
              <a:rPr lang="en-US" b="1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3F4CA-4DA5-4E99-88CD-6CC772968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370" y="0"/>
            <a:ext cx="8843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2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5FAC8440-84DA-429A-83BB-A1787B83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37" y="875071"/>
            <a:ext cx="4336437" cy="1321139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Myriad Pro Light" panose="020B0603030403020204"/>
              </a:rPr>
              <a:t>Local ADAMH </a:t>
            </a:r>
            <a:r>
              <a:rPr lang="en-US" b="1" dirty="0">
                <a:latin typeface="Myriad Pro" panose="020B0503030403090204"/>
              </a:rPr>
              <a:t>Partnerships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121E5-6E46-4C03-ADEC-8D46284DF35F}"/>
              </a:ext>
            </a:extLst>
          </p:cNvPr>
          <p:cNvSpPr/>
          <p:nvPr/>
        </p:nvSpPr>
        <p:spPr>
          <a:xfrm>
            <a:off x="4791456" y="5997230"/>
            <a:ext cx="7388352" cy="871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D5BA6-9743-410D-8C16-65C18F3DA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914" y="175724"/>
            <a:ext cx="6812086" cy="6109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E504B3-D3D6-4232-962A-E242963A3BEA}"/>
              </a:ext>
            </a:extLst>
          </p:cNvPr>
          <p:cNvSpPr txBox="1"/>
          <p:nvPr/>
        </p:nvSpPr>
        <p:spPr>
          <a:xfrm>
            <a:off x="977308" y="2477221"/>
            <a:ext cx="45877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Myriad Pro  "/>
              </a:rPr>
              <a:t>Ohio currently has 50 Alcohol, Drug Addiction, and Mental Health (ADAMH) Boards.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Myriad Pro  "/>
              </a:rPr>
              <a:t>B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Myriad Pro  "/>
              </a:rPr>
              <a:t>oards are statutorily empowered to plan, develop, fund, manage, and evaluate community-based mental health and addiction services. </a:t>
            </a:r>
            <a:endParaRPr lang="en-US" sz="2400" dirty="0">
              <a:latin typeface="Myriad Pro  "/>
            </a:endParaRPr>
          </a:p>
        </p:txBody>
      </p:sp>
    </p:spTree>
    <p:extLst>
      <p:ext uri="{BB962C8B-B14F-4D97-AF65-F5344CB8AC3E}">
        <p14:creationId xmlns:p14="http://schemas.microsoft.com/office/powerpoint/2010/main" val="2068454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DF077E-ECC1-4691-8943-802861A7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24" y="218777"/>
            <a:ext cx="5419732" cy="17892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latin typeface="Myriad Pro  "/>
              </a:rPr>
              <a:t>A Look at Inpatient Psychiatric Capacity for Adults in Ohio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5ADE21-C049-4403-9B08-1F3C6A9BF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143" y="2185010"/>
            <a:ext cx="3505494" cy="3785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Myriad Pro  "/>
              </a:rPr>
              <a:t>Total Capacity: 3,999</a:t>
            </a:r>
          </a:p>
          <a:p>
            <a:pPr marL="0" indent="0" algn="ctr">
              <a:buNone/>
            </a:pPr>
            <a:endParaRPr lang="en-US" sz="2400" dirty="0">
              <a:latin typeface="Myriad Pro  "/>
            </a:endParaRPr>
          </a:p>
          <a:p>
            <a:pPr marL="0" indent="0" algn="ctr">
              <a:buNone/>
            </a:pPr>
            <a:r>
              <a:rPr lang="en-US" sz="2400" dirty="0">
                <a:latin typeface="Myriad Pro  "/>
              </a:rPr>
              <a:t>Public Hospitals: 6</a:t>
            </a:r>
          </a:p>
          <a:p>
            <a:pPr marL="0" indent="0" algn="ctr">
              <a:buNone/>
            </a:pPr>
            <a:r>
              <a:rPr lang="en-US" sz="2400" dirty="0">
                <a:latin typeface="Myriad Pro  "/>
              </a:rPr>
              <a:t>Public Beds: 1,111</a:t>
            </a:r>
          </a:p>
          <a:p>
            <a:pPr marL="0" indent="0" algn="ctr">
              <a:buNone/>
            </a:pPr>
            <a:endParaRPr lang="en-US" sz="2400" dirty="0">
              <a:latin typeface="Myriad Pro  "/>
            </a:endParaRPr>
          </a:p>
          <a:p>
            <a:pPr marL="0" indent="0" algn="ctr">
              <a:buNone/>
            </a:pPr>
            <a:r>
              <a:rPr lang="en-US" sz="2400" dirty="0">
                <a:latin typeface="Myriad Pro  "/>
              </a:rPr>
              <a:t>Private Hospitals: 81</a:t>
            </a:r>
          </a:p>
          <a:p>
            <a:pPr marL="0" indent="0" algn="ctr">
              <a:buNone/>
            </a:pPr>
            <a:r>
              <a:rPr lang="en-US" sz="2400" dirty="0">
                <a:latin typeface="Myriad Pro  "/>
              </a:rPr>
              <a:t>Private Beds: 2,720</a:t>
            </a:r>
          </a:p>
          <a:p>
            <a:pPr marL="0" indent="0" algn="ctr">
              <a:buNone/>
            </a:pPr>
            <a:r>
              <a:rPr lang="en-US" sz="2400" dirty="0">
                <a:latin typeface="Myriad Pro  "/>
              </a:rPr>
              <a:t>Unlicensed Beds: 168</a:t>
            </a:r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B501AA0D-247A-48A2-9D8E-56CA4A19D74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631" y="655478"/>
            <a:ext cx="5239568" cy="5239568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45A2CE-6D2A-429F-9676-76F7B84B3A7B}"/>
              </a:ext>
            </a:extLst>
          </p:cNvPr>
          <p:cNvSpPr/>
          <p:nvPr/>
        </p:nvSpPr>
        <p:spPr>
          <a:xfrm>
            <a:off x="4791456" y="5974080"/>
            <a:ext cx="7388352" cy="871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4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C9C8-1F15-4D69-B6B0-FDAA174D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984" y="2340229"/>
            <a:ext cx="63520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Myriad Pro  "/>
              </a:rPr>
              <a:t>Crisis Services &amp; 988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9C795F-12FC-45F4-A191-76DCA9070A9A}"/>
              </a:ext>
            </a:extLst>
          </p:cNvPr>
          <p:cNvSpPr/>
          <p:nvPr/>
        </p:nvSpPr>
        <p:spPr>
          <a:xfrm>
            <a:off x="5035296" y="6177957"/>
            <a:ext cx="7156704" cy="680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619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A50021"/>
      </a:accent1>
      <a:accent2>
        <a:srgbClr val="0070C0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57565A"/>
      </a:dk2>
      <a:lt2>
        <a:srgbClr val="E7E6E6"/>
      </a:lt2>
      <a:accent1>
        <a:srgbClr val="811427"/>
      </a:accent1>
      <a:accent2>
        <a:srgbClr val="CF202F"/>
      </a:accent2>
      <a:accent3>
        <a:srgbClr val="A5A5A5"/>
      </a:accent3>
      <a:accent4>
        <a:srgbClr val="F6BD17"/>
      </a:accent4>
      <a:accent5>
        <a:srgbClr val="71A9DB"/>
      </a:accent5>
      <a:accent6>
        <a:srgbClr val="C1D32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5914</TotalTime>
  <Words>1747</Words>
  <Application>Microsoft Office PowerPoint</Application>
  <PresentationFormat>Widescreen</PresentationFormat>
  <Paragraphs>285</Paragraphs>
  <Slides>36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Calibri</vt:lpstr>
      <vt:lpstr>Calibri Light</vt:lpstr>
      <vt:lpstr>Georgia</vt:lpstr>
      <vt:lpstr>Myriad Pro</vt:lpstr>
      <vt:lpstr>Myriad Pro  </vt:lpstr>
      <vt:lpstr>Myriad Pro Light</vt:lpstr>
      <vt:lpstr>Open Sans</vt:lpstr>
      <vt:lpstr>Symbol</vt:lpstr>
      <vt:lpstr>Verdana</vt:lpstr>
      <vt:lpstr>Wingdings</vt:lpstr>
      <vt:lpstr>1_Office Theme</vt:lpstr>
      <vt:lpstr>Office Theme</vt:lpstr>
      <vt:lpstr>OhioMHAS Update</vt:lpstr>
      <vt:lpstr>OVERVIEW of OhioMHAS </vt:lpstr>
      <vt:lpstr>PowerPoint Presentation</vt:lpstr>
      <vt:lpstr>At the Center of This Work: Ohioans.</vt:lpstr>
      <vt:lpstr>Today’s Update</vt:lpstr>
      <vt:lpstr>Supporting Healthy People in All of Ohio’s Communities  </vt:lpstr>
      <vt:lpstr>Local ADAMH Partnerships</vt:lpstr>
      <vt:lpstr>A Look at Inpatient Psychiatric Capacity for Adults in Ohio</vt:lpstr>
      <vt:lpstr>Crisis Services &amp; 988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Adult Access to Wellness Work</vt:lpstr>
      <vt:lpstr>Multi-System Adults Enhancing Wellness Project</vt:lpstr>
      <vt:lpstr> Definition of Multi-System Adults (MSA) </vt:lpstr>
      <vt:lpstr>Project Stakeholders</vt:lpstr>
      <vt:lpstr>Strategy #1:  Systems Collaboration</vt:lpstr>
      <vt:lpstr>Strategy #2: Person-Centered Use of Funds </vt:lpstr>
      <vt:lpstr>PowerPoint Presentation</vt:lpstr>
      <vt:lpstr>Criminal Justice Initiatives</vt:lpstr>
      <vt:lpstr>OhioMHAS Specialized Docket Subsidy Program</vt:lpstr>
      <vt:lpstr>MAT Reimbursement</vt:lpstr>
      <vt:lpstr>BH-CJ Linkage Programs</vt:lpstr>
      <vt:lpstr>Expanding Crisis Intervention Training (CIT)</vt:lpstr>
      <vt:lpstr>Stress First Aid</vt:lpstr>
      <vt:lpstr>What is Stress First Aid? </vt:lpstr>
      <vt:lpstr>Essential Stress First Aid Skills</vt:lpstr>
      <vt:lpstr>Stress Continuum Model: Where Are You?</vt:lpstr>
      <vt:lpstr>Stress First Aid Model</vt:lpstr>
      <vt:lpstr>Need additional guidance or help? It’s OK to ask.  Contact the  Ohio CareLine at  1-800-720-9616  for free emotional support  or if in crisis,  call, text, or chat 988.</vt:lpstr>
      <vt:lpstr>Questions | Discussion</vt:lpstr>
      <vt:lpstr>Resources</vt:lpstr>
      <vt:lpstr>Connect with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Check in with the Director</dc:title>
  <dc:creator>Marx, Nicole</dc:creator>
  <cp:lastModifiedBy>Marx, Nicole</cp:lastModifiedBy>
  <cp:revision>351</cp:revision>
  <cp:lastPrinted>2021-12-08T22:21:15Z</cp:lastPrinted>
  <dcterms:created xsi:type="dcterms:W3CDTF">2021-03-23T19:13:48Z</dcterms:created>
  <dcterms:modified xsi:type="dcterms:W3CDTF">2022-11-15T20:18:23Z</dcterms:modified>
</cp:coreProperties>
</file>